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</Types>
</file>

<file path=_rels/.rels>&#65279;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6" r:id="rId1"/>
  </p:sldMasterIdLst>
  <p:notesMasterIdLst>
    <p:notesMasterId r:id="rId9"/>
  </p:notesMasterIdLst>
  <p:sldIdLst>
    <p:sldId id="267" r:id="rId8"/>
    <p:sldId id="296" r:id="rId3"/>
    <p:sldId id="309" r:id="rId7"/>
    <p:sldId id="301" r:id="rId2"/>
    <p:sldId id="306" r:id="rId6"/>
    <p:sldId id="307" r:id="rId5"/>
    <p:sldId id="308" r:id="rId4"/>
  </p:sldIdLst>
  <p:sldSz cx="24384000" cy="13716000" type="custom"/>
  <p:notesSz cx="17348200" cy="9753600"/>
  <p:embeddedFontLst>
    <p:embeddedFont>
      <p:font typeface="Calibri"/>
      <p:regular r:id="rId10"/>
      <p:bold r:id="rId11"/>
      <p:italic r:id="rId12"/>
      <p:boldItalic r:id="rId13"/>
    </p:embeddedFont>
    <p:embeddedFont>
      <p:font typeface="Inter"/>
      <p:regular r:id="rId14"/>
      <p:bold r:id="rId15"/>
    </p:embeddedFont>
    <p:embeddedFont>
      <p:font typeface="Montserrat"/>
      <p:regular r:id="rId16"/>
      <p:bold r:id="rId17"/>
      <p:italic r:id="rId18"/>
      <p:boldItalic r:id="rId19"/>
    </p:embeddedFont>
    <p:embeddedFont>
      <p:font typeface="Montserrat SemiBold"/>
      <p:regular r:id="rId20"/>
      <p:bold r:id="rId21"/>
      <p:italic r:id="rId22"/>
      <p:boldItalic r:id="rId23"/>
    </p:embeddedFont>
    <p:embeddedFont>
      <p:font typeface="Calibri Light"/>
      <p:regular r:id="rId24"/>
      <p:italic r:id="rId25"/>
    </p:embeddedFont>
  </p:embeddedFontLst>
  <p:defaultTextStyle>
    <a:defPPr defTabSz="914400">
      <a:defRPr dirty="0"/>
    </a:defPPr>
    <a:lvl1pPr marL="0" rtl="0" algn="l" defTabSz="914400">
      <a:defRPr sz="1800" kern="1200" dirty="0">
        <a:solidFill>
          <a:schemeClr val="tx1"/>
        </a:solidFill>
        <a:latin typeface="+mn-lt"/>
        <a:ea typeface="+mn-ea"/>
        <a:cs typeface="+mn-cs"/>
      </a:defRPr>
    </a:lvl1pPr>
    <a:lvl2pPr marL="457200" rtl="0" algn="l" defTabSz="914400">
      <a:defRPr sz="1800" kern="1200" dirty="0">
        <a:solidFill>
          <a:schemeClr val="tx1"/>
        </a:solidFill>
        <a:latin typeface="+mn-lt"/>
        <a:ea typeface="+mn-ea"/>
        <a:cs typeface="+mn-cs"/>
      </a:defRPr>
    </a:lvl2pPr>
    <a:lvl3pPr marL="914400" rtl="0" algn="l" defTabSz="914400">
      <a:defRPr sz="1800" kern="1200" dirty="0">
        <a:solidFill>
          <a:schemeClr val="tx1"/>
        </a:solidFill>
        <a:latin typeface="+mn-lt"/>
        <a:ea typeface="+mn-ea"/>
        <a:cs typeface="+mn-cs"/>
      </a:defRPr>
    </a:lvl3pPr>
    <a:lvl4pPr marL="1371600" rtl="0" algn="l" defTabSz="914400">
      <a:defRPr sz="1800" kern="1200" dirty="0">
        <a:solidFill>
          <a:schemeClr val="tx1"/>
        </a:solidFill>
        <a:latin typeface="+mn-lt"/>
        <a:ea typeface="+mn-ea"/>
        <a:cs typeface="+mn-cs"/>
      </a:defRPr>
    </a:lvl4pPr>
    <a:lvl5pPr marL="1828800" rtl="0" algn="l" defTabSz="914400">
      <a:defRPr sz="1800" kern="1200" dirty="0">
        <a:solidFill>
          <a:schemeClr val="tx1"/>
        </a:solidFill>
        <a:latin typeface="+mn-lt"/>
        <a:ea typeface="+mn-ea"/>
        <a:cs typeface="+mn-cs"/>
      </a:defRPr>
    </a:lvl5pPr>
    <a:lvl6pPr marL="2286000" rtl="0" algn="l" defTabSz="914400">
      <a:defRPr sz="1800" kern="1200" dirty="0">
        <a:solidFill>
          <a:schemeClr val="tx1"/>
        </a:solidFill>
        <a:latin typeface="+mn-lt"/>
        <a:ea typeface="+mn-ea"/>
        <a:cs typeface="+mn-cs"/>
      </a:defRPr>
    </a:lvl6pPr>
    <a:lvl7pPr marL="2743200" rtl="0" algn="l" defTabSz="914400">
      <a:defRPr sz="1800" kern="1200" dirty="0">
        <a:solidFill>
          <a:schemeClr val="tx1"/>
        </a:solidFill>
        <a:latin typeface="+mn-lt"/>
        <a:ea typeface="+mn-ea"/>
        <a:cs typeface="+mn-cs"/>
      </a:defRPr>
    </a:lvl7pPr>
    <a:lvl8pPr marL="3200400" rtl="0" algn="l" defTabSz="914400">
      <a:defRPr sz="1800" kern="1200" dirty="0">
        <a:solidFill>
          <a:schemeClr val="tx1"/>
        </a:solidFill>
        <a:latin typeface="+mn-lt"/>
        <a:ea typeface="+mn-ea"/>
        <a:cs typeface="+mn-cs"/>
      </a:defRPr>
    </a:lvl8pPr>
    <a:lvl9pPr marL="3657600" rtl="0" algn="l" defTabSz="914400">
      <a:defRPr sz="1800" kern="1200" dirty="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/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C909CD-14C0-86BF-13D6-D18746EEF9CC}" name="ido ramati" initials="ir" userId="S::ido@revuzedev.onmicrosoft.com::ad3d2077-c3ae-4821-9a8b-9b379a9d3fb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C9A8"/>
    <a:srgbClr val="FF7888"/>
    <a:srgbClr val="B7E4D3"/>
    <a:srgbClr val="BDBDBD"/>
    <a:srgbClr val="FFBCC4"/>
    <a:srgbClr val="6BC8A6"/>
    <a:srgbClr val="FF9509"/>
    <a:srgbClr val="6A6D75"/>
    <a:srgbClr val="660091"/>
    <a:srgbClr val="DFCA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3"/>
    <p:restoredTop sz="94660"/>
  </p:normalViewPr>
  <p:slideViewPr>
    <p:cSldViewPr>
      <p:cViewPr varScale="1">
        <p:scale>
          <a:sx n="51" d="100"/>
          <a:sy n="51" d="100"/>
        </p:scale>
        <p:origin x="180" y="426"/>
      </p:cViewPr>
      <p:guideLst>
        <p:guide pos="3036"/>
        <p:guide orient="horz" pos="4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8" Type="http://schemas.openxmlformats.org/officeDocument/2006/relationships/slide" Target="slides/slide1.xml" /><Relationship Id="rId13" Type="http://schemas.openxmlformats.org/officeDocument/2006/relationships/font" Target="fonts/font4.fntdata" /><Relationship Id="rId18" Type="http://schemas.openxmlformats.org/officeDocument/2006/relationships/font" Target="fonts/font9.fntdata" /><Relationship Id="rId26" Type="http://schemas.openxmlformats.org/officeDocument/2006/relationships/presProps" Target="presProps.xml" /><Relationship Id="rId3" Type="http://schemas.openxmlformats.org/officeDocument/2006/relationships/slide" Target="slides/slide2.xml" /><Relationship Id="rId21" Type="http://schemas.openxmlformats.org/officeDocument/2006/relationships/font" Target="fonts/font12.fntdata" /><Relationship Id="rId7" Type="http://schemas.openxmlformats.org/officeDocument/2006/relationships/slide" Target="slides/slide3.xml" /><Relationship Id="rId12" Type="http://schemas.openxmlformats.org/officeDocument/2006/relationships/font" Target="fonts/font3.fntdata" /><Relationship Id="rId17" Type="http://schemas.openxmlformats.org/officeDocument/2006/relationships/font" Target="fonts/font8.fntdata" /><Relationship Id="rId25" Type="http://schemas.openxmlformats.org/officeDocument/2006/relationships/font" Target="fonts/font16.fntdata" /><Relationship Id="rId2" Type="http://schemas.openxmlformats.org/officeDocument/2006/relationships/slide" Target="slides/slide4.xml" /><Relationship Id="rId16" Type="http://schemas.openxmlformats.org/officeDocument/2006/relationships/font" Target="fonts/font7.fntdata" /><Relationship Id="rId20" Type="http://schemas.openxmlformats.org/officeDocument/2006/relationships/font" Target="fonts/font11.fntdata" /><Relationship Id="rId29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font" Target="fonts/font2.fntdata" /><Relationship Id="rId24" Type="http://schemas.openxmlformats.org/officeDocument/2006/relationships/font" Target="fonts/font15.fntdata" /><Relationship Id="rId5" Type="http://schemas.openxmlformats.org/officeDocument/2006/relationships/slide" Target="slides/slide6.xml" /><Relationship Id="rId15" Type="http://schemas.openxmlformats.org/officeDocument/2006/relationships/font" Target="fonts/font6.fntdata" /><Relationship Id="rId23" Type="http://schemas.openxmlformats.org/officeDocument/2006/relationships/font" Target="fonts/font14.fntdata" /><Relationship Id="rId28" Type="http://schemas.openxmlformats.org/officeDocument/2006/relationships/theme" Target="theme/theme1.xml" /><Relationship Id="rId10" Type="http://schemas.openxmlformats.org/officeDocument/2006/relationships/font" Target="fonts/font1.fntdata" /><Relationship Id="rId19" Type="http://schemas.openxmlformats.org/officeDocument/2006/relationships/font" Target="fonts/font10.fntdata" /><Relationship Id="rId4" Type="http://schemas.openxmlformats.org/officeDocument/2006/relationships/slide" Target="slides/slide7.xml" /><Relationship Id="rId9" Type="http://schemas.openxmlformats.org/officeDocument/2006/relationships/notesMaster" Target="notesMasters/notesMaster1.xml" /><Relationship Id="rId14" Type="http://schemas.openxmlformats.org/officeDocument/2006/relationships/font" Target="fonts/font5.fntdata" /><Relationship Id="rId22" Type="http://schemas.openxmlformats.org/officeDocument/2006/relationships/font" Target="fonts/font13.fntdata" /><Relationship Id="rId27" Type="http://schemas.openxmlformats.org/officeDocument/2006/relationships/viewProps" Target="viewProps.xml" /><Relationship Id="rId30" Type="http://schemas.microsoft.com/office/2018/10/relationships/authors" Target="authors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0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chart1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rgbClr val="2E75B6"/>
            </a:solidFill>
            <a:ln>
              <a:noFill/>
              <a:round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  <a:round/>
              </a:ln>
              <a:effectLst/>
            </c:spPr>
            <c:txPr>
              <a:bodyPr/>
              <a:lstStyle/>
              <a:p>
                <a:pPr>
                  <a:defRPr b="0" sz="2000" baseline="0">
                    <a:solidFill>
                      <a:srgbClr val="000000"/>
                    </a:solidFill>
                    <a:latin typeface="Inter"/>
                    <a:ea typeface="Inter"/>
                    <a:cs typeface="Inter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solidFill>
                        <a:srgbClr val="A6A6A6"/>
                      </a:solidFill>
                      <a:prstDash val="solid"/>
                      <a:round/>
                    </a:ln>
                  </c:spPr>
                </c15:leaderLines>
              </c:ext>
            </c:extLst>
          </c:dLbls>
          <c:cat>
            <c:strRef>
              <c:f>'Sheet1'!$A$2:$A$6</c:f>
              <c:strCache>
                <c:ptCount val="5"/>
                <c:pt idx="0">
                  <c:v>Color</c:v>
                </c:pt>
                <c:pt idx="1">
                  <c:v>Long lasting</c:v>
                </c:pt>
                <c:pt idx="2">
                  <c:v>Hydration</c:v>
                </c:pt>
                <c:pt idx="3">
                  <c:v>Makeup Setting</c:v>
                </c:pt>
                <c:pt idx="4">
                  <c:v>Soft &amp; smooth</c:v>
                </c:pt>
              </c:strCache>
            </c:strRef>
          </c:cat>
          <c:val>
            <c:numRef>
              <c:f>'Sheet1'!$B$2:$B$6</c:f>
              <c:numCache>
                <c:formatCode>0%</c:formatCode>
                <c:ptCount val="5"/>
                <c:pt idx="0">
                  <c:v>0.9</c:v>
                </c:pt>
                <c:pt idx="1">
                  <c:v>0.73</c:v>
                </c:pt>
                <c:pt idx="2">
                  <c:v>0.93</c:v>
                </c:pt>
                <c:pt idx="3">
                  <c:v>0.68</c:v>
                </c:pt>
                <c:pt idx="4">
                  <c:v>0.99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Category</c:v>
                </c:pt>
              </c:strCache>
            </c:strRef>
          </c:tx>
          <c:spPr>
            <a:solidFill>
              <a:srgbClr val="9EC3E6"/>
            </a:solidFill>
            <a:ln>
              <a:noFill/>
              <a:round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  <a:round/>
              </a:ln>
              <a:effectLst/>
            </c:spPr>
            <c:txPr>
              <a:bodyPr/>
              <a:lstStyle/>
              <a:p>
                <a:pPr>
                  <a:defRPr b="0" sz="2000" baseline="0">
                    <a:solidFill>
                      <a:srgbClr val="000000"/>
                    </a:solidFill>
                    <a:latin typeface="Inter"/>
                    <a:ea typeface="Inter"/>
                    <a:cs typeface="Inter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solidFill>
                        <a:srgbClr val="A6A6A6"/>
                      </a:solidFill>
                      <a:prstDash val="solid"/>
                      <a:round/>
                    </a:ln>
                  </c:spPr>
                </c15:leaderLines>
              </c:ext>
            </c:extLst>
          </c:dLbls>
          <c:cat>
            <c:strRef>
              <c:f>'Sheet1'!$A$2:$A$6</c:f>
              <c:strCache>
                <c:ptCount val="5"/>
                <c:pt idx="0">
                  <c:v>Color</c:v>
                </c:pt>
                <c:pt idx="1">
                  <c:v>Long lasting</c:v>
                </c:pt>
                <c:pt idx="2">
                  <c:v>Hydration</c:v>
                </c:pt>
                <c:pt idx="3">
                  <c:v>Makeup Setting</c:v>
                </c:pt>
                <c:pt idx="4">
                  <c:v>Soft &amp; smooth</c:v>
                </c:pt>
              </c:strCache>
            </c:strRef>
          </c:cat>
          <c:val>
            <c:numRef>
              <c:f>'Sheet1'!$C$2:$C$6</c:f>
              <c:numCache>
                <c:formatCode>0%</c:formatCode>
                <c:ptCount val="5"/>
                <c:pt idx="0">
                  <c:v>0.77</c:v>
                </c:pt>
                <c:pt idx="1">
                  <c:v>0.79</c:v>
                </c:pt>
                <c:pt idx="2">
                  <c:v>0.76</c:v>
                </c:pt>
                <c:pt idx="3">
                  <c:v>0.72</c:v>
                </c:pt>
                <c:pt idx="4">
                  <c:v>0.92</c:v>
                </c:pt>
              </c:numCache>
            </c:numRef>
          </c:val>
          <c:shape val="box"/>
        </c:ser>
        <c:dLbls>
          <c:numFmt formatCode="General" sourceLinked="1"/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210"/>
        <c:overlap val="-27"/>
        <c:axId val="859229232"/>
        <c:axId val="859227600"/>
      </c:barChart>
      <c:catAx>
        <c:axId val="859229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rgbClr val="D9D9D9"/>
            </a:solidFill>
            <a:prstDash val="solid"/>
            <a:round/>
          </a:ln>
        </c:spPr>
        <c:txPr>
          <a:bodyPr/>
          <a:p>
            <a:pPr algn="ctr">
              <a:defRPr sz="2000" baseline="0">
                <a:solidFill>
                  <a:srgbClr val="000000"/>
                </a:solidFill>
                <a:latin typeface="Inter"/>
                <a:ea typeface="Inter"/>
                <a:cs typeface="Inter"/>
              </a:defRPr>
            </a:pPr>
          </a:p>
        </c:txPr>
        <c:crossAx val="859227600"/>
        <c:crosses val="autoZero"/>
        <c:auto val="1"/>
        <c:lblAlgn val="ctr"/>
        <c:lblOffset val="100"/>
        <c:noMultiLvlLbl val="0"/>
      </c:catAx>
      <c:valAx>
        <c:axId val="859227600"/>
        <c:scaling>
          <c:orientation val="minMax"/>
        </c:scaling>
        <c:delete val="0"/>
        <c:axPos val="l"/>
        <c:majorGridlines>
          <c:spPr>
            <a:ln>
              <a:solidFill>
                <a:srgbClr val="D8D8D8"/>
              </a:solidFill>
              <a:prstDash val="dash"/>
              <a:round/>
            </a:ln>
          </c:spPr>
        </c:majorGridlines>
        <c:numFmt formatCode="0%" sourceLinked="0"/>
        <c:majorTickMark val="out"/>
        <c:minorTickMark val="none"/>
        <c:tickLblPos val="nextTo"/>
        <c:spPr>
          <a:ln>
            <a:noFill/>
            <a:round/>
          </a:ln>
        </c:spPr>
        <c:txPr>
          <a:bodyPr/>
          <a:p>
            <a:pPr algn="ctr">
              <a:defRPr sz="1600" baseline="0">
                <a:solidFill>
                  <a:srgbClr val="000000"/>
                </a:solidFill>
                <a:latin typeface="Inter"/>
                <a:ea typeface="Inter"/>
                <a:cs typeface="Inter"/>
              </a:defRPr>
            </a:pPr>
          </a:p>
        </c:txPr>
        <c:crossAx val="859229232"/>
        <c:crosses val="autoZero"/>
        <c:crossBetween val="between"/>
      </c:valAx>
      <c:spPr>
        <a:noFill/>
        <a:ln>
          <a:noFill/>
          <a:round/>
        </a:ln>
        <a:effectLst/>
      </c:spPr>
    </c:plotArea>
    <c:plotVisOnly val="1"/>
    <c:dispBlanksAs val="gap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 sz="2000">
          <a:solidFill>
            <a:schemeClr val="tx1"/>
          </a:solidFill>
          <a:latin typeface="Inter" panose="020B0502030000000004" pitchFamily="34" charset="0"/>
          <a:ea typeface="Inter" panose="020B0502030000000004" pitchFamily="34" charset="0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rtl="0" algn="l" defTabSz="1285464">
      <a:defRPr sz="1687" kern="1200" dirty="0">
        <a:solidFill>
          <a:schemeClr val="dk1"/>
        </a:solidFill>
        <a:latin typeface="+mn-lt"/>
        <a:ea typeface="+mn-ea"/>
        <a:cs typeface="+mn-cs"/>
      </a:defRPr>
    </a:lvl1pPr>
    <a:lvl2pPr marL="642732" rtl="0" algn="l" defTabSz="1285464">
      <a:defRPr sz="1687" kern="1200" dirty="0">
        <a:solidFill>
          <a:schemeClr val="dk1"/>
        </a:solidFill>
        <a:latin typeface="+mn-lt"/>
        <a:ea typeface="+mn-ea"/>
        <a:cs typeface="+mn-cs"/>
      </a:defRPr>
    </a:lvl2pPr>
    <a:lvl3pPr marL="1285464" rtl="0" algn="l" defTabSz="1285464">
      <a:defRPr sz="1687" kern="1200" dirty="0">
        <a:solidFill>
          <a:schemeClr val="dk1"/>
        </a:solidFill>
        <a:latin typeface="+mn-lt"/>
        <a:ea typeface="+mn-ea"/>
        <a:cs typeface="+mn-cs"/>
      </a:defRPr>
    </a:lvl3pPr>
    <a:lvl4pPr marL="1928195" rtl="0" algn="l" defTabSz="1285464">
      <a:defRPr sz="1687" kern="1200" dirty="0">
        <a:solidFill>
          <a:schemeClr val="dk1"/>
        </a:solidFill>
        <a:latin typeface="+mn-lt"/>
        <a:ea typeface="+mn-ea"/>
        <a:cs typeface="+mn-cs"/>
      </a:defRPr>
    </a:lvl4pPr>
    <a:lvl5pPr marL="2570927" rtl="0" algn="l" defTabSz="1285464">
      <a:defRPr sz="1687" kern="1200" dirty="0">
        <a:solidFill>
          <a:schemeClr val="dk1"/>
        </a:solidFill>
        <a:latin typeface="+mn-lt"/>
        <a:ea typeface="+mn-ea"/>
        <a:cs typeface="+mn-cs"/>
      </a:defRPr>
    </a:lvl5pPr>
    <a:lvl6pPr marL="3213659" rtl="0" algn="l" defTabSz="1285464">
      <a:defRPr sz="1687" kern="1200" dirty="0">
        <a:solidFill>
          <a:schemeClr val="dk1"/>
        </a:solidFill>
        <a:latin typeface="+mn-lt"/>
        <a:ea typeface="+mn-ea"/>
        <a:cs typeface="+mn-cs"/>
      </a:defRPr>
    </a:lvl6pPr>
    <a:lvl7pPr marL="3856391" rtl="0" algn="l" defTabSz="1285464">
      <a:defRPr sz="1687" kern="1200" dirty="0">
        <a:solidFill>
          <a:schemeClr val="dk1"/>
        </a:solidFill>
        <a:latin typeface="+mn-lt"/>
        <a:ea typeface="+mn-ea"/>
        <a:cs typeface="+mn-cs"/>
      </a:defRPr>
    </a:lvl7pPr>
    <a:lvl8pPr marL="4499122" rtl="0" algn="l" defTabSz="1285464">
      <a:defRPr sz="1687" kern="1200" dirty="0">
        <a:solidFill>
          <a:schemeClr val="dk1"/>
        </a:solidFill>
        <a:latin typeface="+mn-lt"/>
        <a:ea typeface="+mn-ea"/>
        <a:cs typeface="+mn-cs"/>
      </a:defRPr>
    </a:lvl8pPr>
    <a:lvl9pPr marL="5141854" rtl="0" algn="l" defTabSz="1285464">
      <a:defRPr sz="1687" kern="1200" dirty="0">
        <a:solidFill>
          <a:schemeClr val="dk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xfrm>
            <a:off x="5746750" y="1219200"/>
            <a:ext cx="5854700" cy="3292475"/>
          </a:xfrm>
          <a:prstGeom prst="rect">
            <a:avLst/>
          </a:prstGeom>
          <a:noFill/>
          <a:ln w="12700">
            <a:solidFill>
              <a:srgbClr val="000000"/>
            </a:solidFill>
            <a:headEnd type="none"/>
            <a:tailEnd type="none"/>
          </a:ln>
        </p:spPr>
        <p:txBody>
          <a:bodyPr wrap="square"/>
          <a:lstStyle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xfrm>
            <a:off x="1735138" y="4694238"/>
            <a:ext cx="13877925" cy="3840162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xfrm>
            <a:off x="5746750" y="1219200"/>
            <a:ext cx="5854700" cy="3292475"/>
          </a:xfrm>
          <a:prstGeom prst="rect">
            <a:avLst/>
          </a:prstGeom>
          <a:noFill/>
          <a:ln w="12700">
            <a:solidFill>
              <a:srgbClr val="000000"/>
            </a:solidFill>
            <a:headEnd type="none"/>
            <a:tailEnd type="none"/>
          </a:ln>
        </p:spPr>
        <p:txBody>
          <a:bodyPr wrap="square"/>
          <a:lstStyle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xfrm>
            <a:off x="1735138" y="4694238"/>
            <a:ext cx="13877925" cy="3840162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xfrm>
            <a:off x="5746750" y="1219200"/>
            <a:ext cx="5854700" cy="3292475"/>
          </a:xfrm>
          <a:prstGeom prst="rect">
            <a:avLst/>
          </a:prstGeom>
          <a:noFill/>
          <a:ln w="12700">
            <a:solidFill>
              <a:srgbClr val="000000"/>
            </a:solidFill>
            <a:headEnd type="none"/>
            <a:tailEnd type="none"/>
          </a:ln>
        </p:spPr>
        <p:txBody>
          <a:bodyPr wrap="square"/>
          <a:lstStyle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xfrm>
            <a:off x="1735138" y="4694238"/>
            <a:ext cx="13877925" cy="3840162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xfrm>
            <a:off x="5746750" y="1219200"/>
            <a:ext cx="5854700" cy="3292475"/>
          </a:xfrm>
          <a:prstGeom prst="rect">
            <a:avLst/>
          </a:prstGeom>
          <a:noFill/>
          <a:ln w="12700">
            <a:solidFill>
              <a:srgbClr val="000000"/>
            </a:solidFill>
            <a:headEnd type="none"/>
            <a:tailEnd type="none"/>
          </a:ln>
        </p:spPr>
        <p:txBody>
          <a:bodyPr wrap="square"/>
          <a:lstStyle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xfrm>
            <a:off x="1735138" y="4694238"/>
            <a:ext cx="13877925" cy="3840162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3048000" y="2244726"/>
            <a:ext cx="18288000" cy="4775200"/>
          </a:xfrm>
          <a:ln>
            <a:headEnd type="none"/>
            <a:tailEnd type="none"/>
          </a:ln>
        </p:spPr>
        <p:txBody>
          <a:bodyPr anchor="b" wrap="square"/>
          <a:lstStyle>
            <a:lvl1pPr algn="ctr">
              <a:defRPr sz="12000" dirty="0"/>
            </a:lvl1pPr>
          </a:lstStyle>
          <a:p>
            <a:pPr/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3048000" y="7204076"/>
            <a:ext cx="18288000" cy="3311524"/>
          </a:xfrm>
          <a:ln>
            <a:headEnd type="none"/>
            <a:tailEnd type="none"/>
          </a:ln>
        </p:spPr>
        <p:txBody>
          <a:bodyPr wrap="square"/>
          <a:lstStyle>
            <a:lvl1pPr marL="0" indent="0" algn="ctr">
              <a:buNone/>
              <a:defRPr sz="4800" dirty="0"/>
            </a:lvl1pPr>
            <a:lvl2pPr marL="914400" indent="0" algn="ctr">
              <a:buNone/>
              <a:defRPr sz="4000" dirty="0"/>
            </a:lvl2pPr>
            <a:lvl3pPr marL="1828800" indent="0" algn="ctr">
              <a:buNone/>
              <a:defRPr sz="3600" dirty="0"/>
            </a:lvl3pPr>
            <a:lvl4pPr marL="2743200" indent="0" algn="ctr">
              <a:buNone/>
              <a:defRPr sz="3200" dirty="0"/>
            </a:lvl4pPr>
            <a:lvl5pPr marL="3657600" indent="0" algn="ctr">
              <a:buNone/>
              <a:defRPr sz="3200" dirty="0"/>
            </a:lvl5pPr>
            <a:lvl6pPr marL="4572000" indent="0" algn="ctr">
              <a:buNone/>
              <a:defRPr sz="3200" dirty="0"/>
            </a:lvl6pPr>
            <a:lvl7pPr marL="5486400" indent="0" algn="ctr">
              <a:buNone/>
              <a:defRPr sz="3200" dirty="0"/>
            </a:lvl7pPr>
            <a:lvl8pPr marL="6400800" indent="0" algn="ctr">
              <a:buNone/>
              <a:defRPr sz="3200" dirty="0"/>
            </a:lvl8pPr>
            <a:lvl9pPr marL="7315200" indent="0" algn="ctr">
              <a:buNone/>
              <a:defRPr sz="3200" dirty="0"/>
            </a:lvl9pPr>
          </a:lstStyle>
          <a:p>
            <a:pPr/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white"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white">
          <a:xfrm>
            <a:off x="17449800" y="730250"/>
            <a:ext cx="5257800" cy="11623676"/>
          </a:xfrm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white">
          <a:xfrm>
            <a:off x="1676400" y="730250"/>
            <a:ext cx="15468600" cy="11623676"/>
          </a:xfrm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1663700" y="3419477"/>
            <a:ext cx="21031200" cy="5705474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12000" dirty="0"/>
            </a:lvl1pPr>
          </a:lstStyle>
          <a:p>
            <a:pPr/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1663700" y="9178927"/>
            <a:ext cx="21031200" cy="3000374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4800" dirty="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 dirty="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 dirty="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 dirty="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 dirty="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 dirty="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 dirty="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 dirty="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 dirty="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white">
          <a:xfrm>
            <a:off x="1676400" y="3651250"/>
            <a:ext cx="10363200" cy="8702676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white">
          <a:xfrm>
            <a:off x="12344400" y="3651250"/>
            <a:ext cx="10363200" cy="8702676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1679576" y="730251"/>
            <a:ext cx="21031200" cy="2651126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1679577" y="3362326"/>
            <a:ext cx="10315574" cy="1647824"/>
          </a:xfrm>
          <a:ln>
            <a:headEnd type="none"/>
            <a:tailEnd type="none"/>
          </a:ln>
        </p:spPr>
        <p:txBody>
          <a:bodyPr anchor="b" wrap="square"/>
          <a:lstStyle>
            <a:lvl1pPr marL="0" indent="0">
              <a:buNone/>
              <a:defRPr sz="4800" b="1" dirty="0"/>
            </a:lvl1pPr>
            <a:lvl2pPr marL="914400" indent="0">
              <a:buNone/>
              <a:defRPr sz="4000" b="1" dirty="0"/>
            </a:lvl2pPr>
            <a:lvl3pPr marL="1828800" indent="0">
              <a:buNone/>
              <a:defRPr sz="3600" b="1" dirty="0"/>
            </a:lvl3pPr>
            <a:lvl4pPr marL="2743200" indent="0">
              <a:buNone/>
              <a:defRPr sz="3200" b="1" dirty="0"/>
            </a:lvl4pPr>
            <a:lvl5pPr marL="3657600" indent="0">
              <a:buNone/>
              <a:defRPr sz="3200" b="1" dirty="0"/>
            </a:lvl5pPr>
            <a:lvl6pPr marL="4572000" indent="0">
              <a:buNone/>
              <a:defRPr sz="3200" b="1" dirty="0"/>
            </a:lvl6pPr>
            <a:lvl7pPr marL="5486400" indent="0">
              <a:buNone/>
              <a:defRPr sz="3200" b="1" dirty="0"/>
            </a:lvl7pPr>
            <a:lvl8pPr marL="6400800" indent="0">
              <a:buNone/>
              <a:defRPr sz="3200" b="1" dirty="0"/>
            </a:lvl8pPr>
            <a:lvl9pPr marL="7315200" indent="0">
              <a:buNone/>
              <a:defRPr sz="3200" b="1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white">
          <a:xfrm>
            <a:off x="1679577" y="5010150"/>
            <a:ext cx="10315574" cy="7369176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white">
          <a:xfrm>
            <a:off x="12344400" y="3362326"/>
            <a:ext cx="10366376" cy="1647824"/>
          </a:xfrm>
          <a:ln>
            <a:headEnd type="none"/>
            <a:tailEnd type="none"/>
          </a:ln>
        </p:spPr>
        <p:txBody>
          <a:bodyPr anchor="b" wrap="square"/>
          <a:lstStyle>
            <a:lvl1pPr marL="0" indent="0">
              <a:buNone/>
              <a:defRPr sz="4800" b="1" dirty="0"/>
            </a:lvl1pPr>
            <a:lvl2pPr marL="914400" indent="0">
              <a:buNone/>
              <a:defRPr sz="4000" b="1" dirty="0"/>
            </a:lvl2pPr>
            <a:lvl3pPr marL="1828800" indent="0">
              <a:buNone/>
              <a:defRPr sz="3600" b="1" dirty="0"/>
            </a:lvl3pPr>
            <a:lvl4pPr marL="2743200" indent="0">
              <a:buNone/>
              <a:defRPr sz="3200" b="1" dirty="0"/>
            </a:lvl4pPr>
            <a:lvl5pPr marL="3657600" indent="0">
              <a:buNone/>
              <a:defRPr sz="3200" b="1" dirty="0"/>
            </a:lvl5pPr>
            <a:lvl6pPr marL="4572000" indent="0">
              <a:buNone/>
              <a:defRPr sz="3200" b="1" dirty="0"/>
            </a:lvl6pPr>
            <a:lvl7pPr marL="5486400" indent="0">
              <a:buNone/>
              <a:defRPr sz="3200" b="1" dirty="0"/>
            </a:lvl7pPr>
            <a:lvl8pPr marL="6400800" indent="0">
              <a:buNone/>
              <a:defRPr sz="3200" b="1" dirty="0"/>
            </a:lvl8pPr>
            <a:lvl9pPr marL="7315200" indent="0">
              <a:buNone/>
              <a:defRPr sz="3200" b="1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white">
          <a:xfrm>
            <a:off x="12344400" y="5010150"/>
            <a:ext cx="10366376" cy="7369176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1679577" y="914400"/>
            <a:ext cx="7864474" cy="3200400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6400" dirty="0"/>
            </a:lvl1pPr>
          </a:lstStyle>
          <a:p>
            <a:pPr/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xfrm>
            <a:off x="10366376" y="1974851"/>
            <a:ext cx="12344400" cy="9747250"/>
          </a:xfrm>
          <a:ln>
            <a:headEnd type="none"/>
            <a:tailEnd type="none"/>
          </a:ln>
        </p:spPr>
        <p:txBody>
          <a:bodyPr wrap="square"/>
          <a:lstStyle>
            <a:lvl1pPr>
              <a:defRPr sz="6400" dirty="0"/>
            </a:lvl1pPr>
            <a:lvl2pPr>
              <a:defRPr sz="5600" dirty="0"/>
            </a:lvl2pPr>
            <a:lvl3pPr>
              <a:defRPr sz="4800" dirty="0"/>
            </a:lvl3pPr>
            <a:lvl4pPr>
              <a:defRPr sz="4000" dirty="0"/>
            </a:lvl4pPr>
            <a:lvl5pPr>
              <a:defRPr sz="4000" dirty="0"/>
            </a:lvl5pPr>
            <a:lvl6pPr>
              <a:defRPr sz="4000" dirty="0"/>
            </a:lvl6pPr>
            <a:lvl7pPr>
              <a:defRPr sz="4000" dirty="0"/>
            </a:lvl7pPr>
            <a:lvl8pPr>
              <a:defRPr sz="4000" dirty="0"/>
            </a:lvl8pPr>
            <a:lvl9pPr>
              <a:defRPr sz="4000" dirty="0"/>
            </a:lvl9pPr>
          </a:lstStyle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1679577" y="4114800"/>
            <a:ext cx="7864474" cy="7623176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3200" dirty="0"/>
            </a:lvl1pPr>
            <a:lvl2pPr marL="914400" indent="0">
              <a:buNone/>
              <a:defRPr sz="2800" dirty="0"/>
            </a:lvl2pPr>
            <a:lvl3pPr marL="1828800" indent="0">
              <a:buNone/>
              <a:defRPr sz="2400" dirty="0"/>
            </a:lvl3pPr>
            <a:lvl4pPr marL="2743200" indent="0">
              <a:buNone/>
              <a:defRPr sz="2000" dirty="0"/>
            </a:lvl4pPr>
            <a:lvl5pPr marL="3657600" indent="0">
              <a:buNone/>
              <a:defRPr sz="2000" dirty="0"/>
            </a:lvl5pPr>
            <a:lvl6pPr marL="4572000" indent="0">
              <a:buNone/>
              <a:defRPr sz="2000" dirty="0"/>
            </a:lvl6pPr>
            <a:lvl7pPr marL="5486400" indent="0">
              <a:buNone/>
              <a:defRPr sz="2000" dirty="0"/>
            </a:lvl7pPr>
            <a:lvl8pPr marL="6400800" indent="0">
              <a:buNone/>
              <a:defRPr sz="2000" dirty="0"/>
            </a:lvl8pPr>
            <a:lvl9pPr marL="7315200" indent="0">
              <a:buNone/>
              <a:defRPr sz="2000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1679577" y="914400"/>
            <a:ext cx="7864474" cy="3200400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6400" dirty="0"/>
            </a:lvl1pPr>
          </a:lstStyle>
          <a:p>
            <a:pPr/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white">
          <a:xfrm>
            <a:off x="10366376" y="1974851"/>
            <a:ext cx="12344400" cy="9747250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6400" dirty="0"/>
            </a:lvl1pPr>
            <a:lvl2pPr marL="914400" indent="0">
              <a:buNone/>
              <a:defRPr sz="5600" dirty="0"/>
            </a:lvl2pPr>
            <a:lvl3pPr marL="1828800" indent="0">
              <a:buNone/>
              <a:defRPr sz="4800" dirty="0"/>
            </a:lvl3pPr>
            <a:lvl4pPr marL="2743200" indent="0">
              <a:buNone/>
              <a:defRPr sz="4000" dirty="0"/>
            </a:lvl4pPr>
            <a:lvl5pPr marL="3657600" indent="0">
              <a:buNone/>
              <a:defRPr sz="4000" dirty="0"/>
            </a:lvl5pPr>
            <a:lvl6pPr marL="4572000" indent="0">
              <a:buNone/>
              <a:defRPr sz="4000" dirty="0"/>
            </a:lvl6pPr>
            <a:lvl7pPr marL="5486400" indent="0">
              <a:buNone/>
              <a:defRPr sz="4000" dirty="0"/>
            </a:lvl7pPr>
            <a:lvl8pPr marL="6400800" indent="0">
              <a:buNone/>
              <a:defRPr sz="4000" dirty="0"/>
            </a:lvl8pPr>
            <a:lvl9pPr marL="7315200" indent="0">
              <a:buNone/>
              <a:defRPr sz="4000" dirty="0"/>
            </a:lvl9pPr>
          </a:lstStyle>
          <a:p>
            <a:pPr/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1679577" y="4114800"/>
            <a:ext cx="7864474" cy="7623176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3200" dirty="0"/>
            </a:lvl1pPr>
            <a:lvl2pPr marL="914400" indent="0">
              <a:buNone/>
              <a:defRPr sz="2800" dirty="0"/>
            </a:lvl2pPr>
            <a:lvl3pPr marL="1828800" indent="0">
              <a:buNone/>
              <a:defRPr sz="2400" dirty="0"/>
            </a:lvl3pPr>
            <a:lvl4pPr marL="2743200" indent="0">
              <a:buNone/>
              <a:defRPr sz="2000" dirty="0"/>
            </a:lvl4pPr>
            <a:lvl5pPr marL="3657600" indent="0">
              <a:buNone/>
              <a:defRPr sz="2000" dirty="0"/>
            </a:lvl5pPr>
            <a:lvl6pPr marL="4572000" indent="0">
              <a:buNone/>
              <a:defRPr sz="2000" dirty="0"/>
            </a:lvl6pPr>
            <a:lvl7pPr marL="5486400" indent="0">
              <a:buNone/>
              <a:defRPr sz="2000" dirty="0"/>
            </a:lvl7pPr>
            <a:lvl8pPr marL="6400800" indent="0">
              <a:buNone/>
              <a:defRPr sz="2000" dirty="0"/>
            </a:lvl8pPr>
            <a:lvl9pPr marL="7315200" indent="0">
              <a:buNone/>
              <a:defRPr sz="2000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&#65279;<?xml version="1.0" encoding="utf-8" standalone="yes"?>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1676400" y="730251"/>
            <a:ext cx="21031200" cy="2651126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>
            <a:normAutofit/>
          </a:bodyPr>
          <a:lstStyle/>
          <a:p>
            <a:pPr/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1676400" y="3651250"/>
            <a:ext cx="21031200" cy="8702676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>
            <a:normAutofit/>
          </a:bodyPr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1676400" y="12712701"/>
            <a:ext cx="5486400" cy="730250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l">
              <a:defRPr sz="24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1D8BD707-D9CF-40AE-B4C6-C98DA3205C09}" type="datetimeFigureOut">
              <a:rPr lang="en-US" dirty="0"/>
              <a:t>1/11/2022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8077200" y="12712701"/>
            <a:ext cx="8229600" cy="730250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ctr">
              <a:defRPr sz="24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17221200" y="12712701"/>
            <a:ext cx="5486400" cy="730250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r">
              <a:defRPr sz="24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B6F15528-21DE-4FAA-801E-634DDDAF4B2B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rtl="0" algn="l" defTabSz="1828800">
        <a:lnSpc>
          <a:spcPct val="90000"/>
        </a:lnSpc>
        <a:spcBef>
          <a:spcPct val="0"/>
        </a:spcBef>
        <a:buNone/>
        <a:defRPr sz="8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rtl="0" algn="l" defTabSz="1828800">
        <a:lnSpc>
          <a:spcPct val="90000"/>
        </a:lnSpc>
        <a:spcBef>
          <a:spcPts val="2000"/>
        </a:spcBef>
        <a:buFont typeface="Arial"/>
        <a:buChar char="•"/>
        <a:defRPr sz="56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rtl="0" algn="l" defTabSz="1828800">
        <a:lnSpc>
          <a:spcPct val="90000"/>
        </a:lnSpc>
        <a:spcBef>
          <a:spcPts val="1000"/>
        </a:spcBef>
        <a:buFont typeface="Arial"/>
        <a:buChar char="•"/>
        <a:defRPr sz="48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rtl="0" algn="l" defTabSz="1828800">
        <a:lnSpc>
          <a:spcPct val="90000"/>
        </a:lnSpc>
        <a:spcBef>
          <a:spcPts val="1000"/>
        </a:spcBef>
        <a:buFont typeface="Arial"/>
        <a:buChar char="•"/>
        <a:defRPr sz="40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rtl="0" algn="l" defTabSz="1828800">
        <a:lnSpc>
          <a:spcPct val="90000"/>
        </a:lnSpc>
        <a:spcBef>
          <a:spcPts val="1000"/>
        </a:spcBef>
        <a:buFont typeface="Arial"/>
        <a:buChar char="•"/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rtl="0" algn="l" defTabSz="1828800">
        <a:lnSpc>
          <a:spcPct val="90000"/>
        </a:lnSpc>
        <a:spcBef>
          <a:spcPts val="1000"/>
        </a:spcBef>
        <a:buFont typeface="Arial"/>
        <a:buChar char="•"/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rtl="0" algn="l" defTabSz="1828800">
        <a:lnSpc>
          <a:spcPct val="90000"/>
        </a:lnSpc>
        <a:spcBef>
          <a:spcPts val="1000"/>
        </a:spcBef>
        <a:buFont typeface="Arial"/>
        <a:buChar char="•"/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rtl="0" algn="l" defTabSz="1828800">
        <a:lnSpc>
          <a:spcPct val="90000"/>
        </a:lnSpc>
        <a:spcBef>
          <a:spcPts val="1000"/>
        </a:spcBef>
        <a:buFont typeface="Arial"/>
        <a:buChar char="•"/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rtl="0" algn="l" defTabSz="1828800">
        <a:lnSpc>
          <a:spcPct val="90000"/>
        </a:lnSpc>
        <a:spcBef>
          <a:spcPts val="1000"/>
        </a:spcBef>
        <a:buFont typeface="Arial"/>
        <a:buChar char="•"/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rtl="0" algn="l" defTabSz="1828800">
        <a:lnSpc>
          <a:spcPct val="90000"/>
        </a:lnSpc>
        <a:spcBef>
          <a:spcPts val="1000"/>
        </a:spcBef>
        <a:buFont typeface="Arial"/>
        <a:buChar char="•"/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 defTabSz="1828800">
        <a:defRPr dirty="0"/>
      </a:defPPr>
      <a:lvl1pPr marL="0" rtl="0" algn="l" defTabSz="1828800"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914400" rtl="0" algn="l" defTabSz="1828800"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1828800" rtl="0" algn="l" defTabSz="1828800"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2743200" rtl="0" algn="l" defTabSz="1828800"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3657600" rtl="0" algn="l" defTabSz="1828800"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4572000" rtl="0" algn="l" defTabSz="1828800"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6pPr>
      <a:lvl7pPr marL="5486400" rtl="0" algn="l" defTabSz="1828800"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7pPr>
      <a:lvl8pPr marL="6400800" rtl="0" algn="l" defTabSz="1828800"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8pPr>
      <a:lvl9pPr marL="7315200" rtl="0" algn="l" defTabSz="1828800">
        <a:defRPr sz="3600" kern="1200" dirty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3" Type="http://schemas.openxmlformats.org/officeDocument/2006/relationships/hyperlink" Target="https://pro.sentimate.com/product-analysis/search" TargetMode="External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.png" /><Relationship Id="rId7" Type="http://schemas.openxmlformats.org/officeDocument/2006/relationships/image" Target="../media/image2.sv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4" Type="http://schemas.openxmlformats.org/officeDocument/2006/relationships/image" Target="../media/image2.png" /><Relationship Id="rId15" Type="http://schemas.openxmlformats.org/officeDocument/2006/relationships/image" Target="../media/image4.svg" /><Relationship Id="rId16" Type="http://schemas.openxmlformats.org/officeDocument/2006/relationships/image" Target="../media/image3.png" /><Relationship Id="rId17" Type="http://schemas.openxmlformats.org/officeDocument/2006/relationships/image" Target="../media/image6.svg" /><Relationship Id="rId18" Type="http://schemas.openxmlformats.org/officeDocument/2006/relationships/image" Target="../media/image4.png" /><Relationship Id="rId19" Type="http://schemas.openxmlformats.org/officeDocument/2006/relationships/image" Target="../media/image8.svg" /><Relationship Id="rId20" Type="http://schemas.openxmlformats.org/officeDocument/2006/relationships/image" Target="../media/image5.png" /><Relationship Id="rId21" Type="http://schemas.openxmlformats.org/officeDocument/2006/relationships/image" Target="../media/image10.svg" /><Relationship Id="rId22" Type="http://schemas.openxmlformats.org/officeDocument/2006/relationships/image" Target="../media/image6.png" /><Relationship Id="rId23" Type="http://schemas.openxmlformats.org/officeDocument/2006/relationships/image" Target="../media/image12.svg" /><Relationship Id="rId24" Type="http://schemas.openxmlformats.org/officeDocument/2006/relationships/image" Target="../media/image7.png" /><Relationship Id="rId25" Type="http://schemas.openxmlformats.org/officeDocument/2006/relationships/image" Target="../media/image14.svg" /></Relationships>
</file>

<file path=ppt/slides/_rels/slide3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26.jpeg" /></Relationships>
</file>

<file path=ppt/slides/_rels/slide4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7.xml" /><Relationship Id="rId3" Type="http://schemas.openxmlformats.org/officeDocument/2006/relationships/chart" Target="../charts/chart1.xml" /></Relationships>
</file>

<file path=ppt/slides/_rels/slide5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4" Type="http://schemas.openxmlformats.org/officeDocument/2006/relationships/hyperlink" Target="https://sentimate.com/contact/" TargetMode="External" /><Relationship Id="rId7" Type="http://schemas.openxmlformats.org/officeDocument/2006/relationships/image" Target="../media/image9.png" /><Relationship Id="rId8" Type="http://schemas.openxmlformats.org/officeDocument/2006/relationships/image" Target="../media/image19.svg" /><Relationship Id="rId9" Type="http://schemas.openxmlformats.org/officeDocument/2006/relationships/image" Target="../media/image10.png" /><Relationship Id="rId10" Type="http://schemas.openxmlformats.org/officeDocument/2006/relationships/image" Target="../media/image21.sv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11.png" /><Relationship Id="rId5" Type="http://schemas.openxmlformats.org/officeDocument/2006/relationships/image" Target="../media/image23.sv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white">
          <a:xfrm>
            <a:off x="-1842434" y="-753189"/>
            <a:ext cx="26790572" cy="14591657"/>
            <a:chOff x="-1842434" y="-753189"/>
            <a:chExt cx="26790572" cy="14591657"/>
          </a:xfrm>
          <a:ln>
            <a:headEnd type="none"/>
            <a:tailEnd type="none"/>
          </a:ln>
        </p:grpSpPr>
        <p:sp>
          <p:nvSpPr>
            <p:cNvPr id="9" name="Freeform: Shape 8"/>
            <p:cNvSpPr>
              <a:spLocks/>
            </p:cNvSpPr>
            <p:nvPr/>
          </p:nvSpPr>
          <p:spPr bwMode="white">
            <a:xfrm>
              <a:off x="-100399" y="-89618"/>
              <a:ext cx="24578977" cy="13825674"/>
            </a:xfrm>
            <a:custGeom>
              <a:avLst/>
              <a:gdLst>
                <a:gd name="connsiteX0" fmla="*/ 0 w 18288000"/>
                <a:gd name="connsiteY0" fmla="*/ 0 h 10287000"/>
                <a:gd name="connsiteX1" fmla="*/ 18288000 w 18288000"/>
                <a:gd name="connsiteY1" fmla="*/ 0 h 10287000"/>
                <a:gd name="connsiteX2" fmla="*/ 18288000 w 18288000"/>
                <a:gd name="connsiteY2" fmla="*/ 10287000 h 10287000"/>
                <a:gd name="connsiteX3" fmla="*/ 1 w 18288000"/>
                <a:gd name="connsiteY3" fmla="*/ 10287000 h 1028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0" h="10287000" fill="norm">
                  <a:moveTo>
                    <a:pt x="0" y="0"/>
                  </a:moveTo>
                  <a:lnTo>
                    <a:pt x="18288000" y="0"/>
                  </a:lnTo>
                  <a:lnTo>
                    <a:pt x="18288000" y="10287000"/>
                  </a:lnTo>
                  <a:lnTo>
                    <a:pt x="1" y="10287000"/>
                  </a:lnTo>
                  <a:close/>
                </a:path>
              </a:pathLst>
            </a:custGeom>
            <a:solidFill>
              <a:srgbClr val="660091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44" name="Freeform: Shape 43"/>
            <p:cNvSpPr>
              <a:spLocks/>
            </p:cNvSpPr>
            <p:nvPr/>
          </p:nvSpPr>
          <p:spPr bwMode="white">
            <a:xfrm>
              <a:off x="4213722" y="1152132"/>
              <a:ext cx="1208849" cy="1074561"/>
            </a:xfrm>
            <a:custGeom>
              <a:avLst/>
              <a:gdLst>
                <a:gd name="connsiteX0" fmla="*/ 709327 w 899445"/>
                <a:gd name="connsiteY0" fmla="*/ 707993 h 799528"/>
                <a:gd name="connsiteX1" fmla="*/ 767239 w 899445"/>
                <a:gd name="connsiteY1" fmla="*/ 676751 h 799528"/>
                <a:gd name="connsiteX2" fmla="*/ 789051 w 899445"/>
                <a:gd name="connsiteY2" fmla="*/ 584073 h 799528"/>
                <a:gd name="connsiteX3" fmla="*/ 767239 w 899445"/>
                <a:gd name="connsiteY3" fmla="*/ 492538 h 799528"/>
                <a:gd name="connsiteX4" fmla="*/ 709327 w 899445"/>
                <a:gd name="connsiteY4" fmla="*/ 460153 h 799528"/>
                <a:gd name="connsiteX5" fmla="*/ 651415 w 899445"/>
                <a:gd name="connsiteY5" fmla="*/ 491395 h 799528"/>
                <a:gd name="connsiteX6" fmla="*/ 629603 w 899445"/>
                <a:gd name="connsiteY6" fmla="*/ 584073 h 799528"/>
                <a:gd name="connsiteX7" fmla="*/ 651415 w 899445"/>
                <a:gd name="connsiteY7" fmla="*/ 676751 h 799528"/>
                <a:gd name="connsiteX8" fmla="*/ 709327 w 899445"/>
                <a:gd name="connsiteY8" fmla="*/ 707993 h 799528"/>
                <a:gd name="connsiteX9" fmla="*/ 709327 w 899445"/>
                <a:gd name="connsiteY9" fmla="*/ 799529 h 799528"/>
                <a:gd name="connsiteX10" fmla="*/ 610933 w 899445"/>
                <a:gd name="connsiteY10" fmla="*/ 773811 h 799528"/>
                <a:gd name="connsiteX11" fmla="*/ 544258 w 899445"/>
                <a:gd name="connsiteY11" fmla="*/ 697897 h 799528"/>
                <a:gd name="connsiteX12" fmla="*/ 520256 w 899445"/>
                <a:gd name="connsiteY12" fmla="*/ 583978 h 799528"/>
                <a:gd name="connsiteX13" fmla="*/ 544258 w 899445"/>
                <a:gd name="connsiteY13" fmla="*/ 470059 h 799528"/>
                <a:gd name="connsiteX14" fmla="*/ 610933 w 899445"/>
                <a:gd name="connsiteY14" fmla="*/ 395288 h 799528"/>
                <a:gd name="connsiteX15" fmla="*/ 709327 w 899445"/>
                <a:gd name="connsiteY15" fmla="*/ 368522 h 799528"/>
                <a:gd name="connsiteX16" fmla="*/ 845916 w 899445"/>
                <a:gd name="connsiteY16" fmla="*/ 427672 h 799528"/>
                <a:gd name="connsiteX17" fmla="*/ 899446 w 899445"/>
                <a:gd name="connsiteY17" fmla="*/ 583978 h 799528"/>
                <a:gd name="connsiteX18" fmla="*/ 845916 w 899445"/>
                <a:gd name="connsiteY18" fmla="*/ 741426 h 799528"/>
                <a:gd name="connsiteX19" fmla="*/ 709327 w 899445"/>
                <a:gd name="connsiteY19" fmla="*/ 799529 h 799528"/>
                <a:gd name="connsiteX20" fmla="*/ 190214 w 899445"/>
                <a:gd name="connsiteY20" fmla="*/ 339471 h 799528"/>
                <a:gd name="connsiteX21" fmla="*/ 248126 w 899445"/>
                <a:gd name="connsiteY21" fmla="*/ 308229 h 799528"/>
                <a:gd name="connsiteX22" fmla="*/ 269939 w 899445"/>
                <a:gd name="connsiteY22" fmla="*/ 215551 h 799528"/>
                <a:gd name="connsiteX23" fmla="*/ 248126 w 899445"/>
                <a:gd name="connsiteY23" fmla="*/ 122872 h 799528"/>
                <a:gd name="connsiteX24" fmla="*/ 190214 w 899445"/>
                <a:gd name="connsiteY24" fmla="*/ 91630 h 799528"/>
                <a:gd name="connsiteX25" fmla="*/ 132302 w 899445"/>
                <a:gd name="connsiteY25" fmla="*/ 124015 h 799528"/>
                <a:gd name="connsiteX26" fmla="*/ 110490 w 899445"/>
                <a:gd name="connsiteY26" fmla="*/ 215551 h 799528"/>
                <a:gd name="connsiteX27" fmla="*/ 132302 w 899445"/>
                <a:gd name="connsiteY27" fmla="*/ 308229 h 799528"/>
                <a:gd name="connsiteX28" fmla="*/ 190214 w 899445"/>
                <a:gd name="connsiteY28" fmla="*/ 339471 h 799528"/>
                <a:gd name="connsiteX29" fmla="*/ 645891 w 899445"/>
                <a:gd name="connsiteY29" fmla="*/ 8954 h 799528"/>
                <a:gd name="connsiteX30" fmla="*/ 775906 w 899445"/>
                <a:gd name="connsiteY30" fmla="*/ 8954 h 799528"/>
                <a:gd name="connsiteX31" fmla="*/ 253460 w 899445"/>
                <a:gd name="connsiteY31" fmla="*/ 790575 h 799528"/>
                <a:gd name="connsiteX32" fmla="*/ 123444 w 899445"/>
                <a:gd name="connsiteY32" fmla="*/ 790575 h 799528"/>
                <a:gd name="connsiteX33" fmla="*/ 645891 w 899445"/>
                <a:gd name="connsiteY33" fmla="*/ 8954 h 799528"/>
                <a:gd name="connsiteX34" fmla="*/ 190214 w 899445"/>
                <a:gd name="connsiteY34" fmla="*/ 431006 h 799528"/>
                <a:gd name="connsiteX35" fmla="*/ 52483 w 899445"/>
                <a:gd name="connsiteY35" fmla="*/ 372904 h 799528"/>
                <a:gd name="connsiteX36" fmla="*/ 0 w 899445"/>
                <a:gd name="connsiteY36" fmla="*/ 215455 h 799528"/>
                <a:gd name="connsiteX37" fmla="*/ 52483 w 899445"/>
                <a:gd name="connsiteY37" fmla="*/ 59150 h 799528"/>
                <a:gd name="connsiteX38" fmla="*/ 190214 w 899445"/>
                <a:gd name="connsiteY38" fmla="*/ 0 h 799528"/>
                <a:gd name="connsiteX39" fmla="*/ 326803 w 899445"/>
                <a:gd name="connsiteY39" fmla="*/ 59150 h 799528"/>
                <a:gd name="connsiteX40" fmla="*/ 379286 w 899445"/>
                <a:gd name="connsiteY40" fmla="*/ 215455 h 799528"/>
                <a:gd name="connsiteX41" fmla="*/ 326803 w 899445"/>
                <a:gd name="connsiteY41" fmla="*/ 372904 h 799528"/>
                <a:gd name="connsiteX42" fmla="*/ 190214 w 899445"/>
                <a:gd name="connsiteY42" fmla="*/ 431006 h 79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99445" h="799528" fill="norm">
                  <a:moveTo>
                    <a:pt x="709327" y="707993"/>
                  </a:moveTo>
                  <a:cubicBezTo>
                    <a:pt x="734092" y="707993"/>
                    <a:pt x="753428" y="697611"/>
                    <a:pt x="767239" y="676751"/>
                  </a:cubicBezTo>
                  <a:cubicBezTo>
                    <a:pt x="781812" y="655130"/>
                    <a:pt x="789051" y="624269"/>
                    <a:pt x="789051" y="584073"/>
                  </a:cubicBezTo>
                  <a:cubicBezTo>
                    <a:pt x="789051" y="543878"/>
                    <a:pt x="781812" y="513397"/>
                    <a:pt x="767239" y="492538"/>
                  </a:cubicBezTo>
                  <a:cubicBezTo>
                    <a:pt x="753428" y="470916"/>
                    <a:pt x="734092" y="460153"/>
                    <a:pt x="709327" y="460153"/>
                  </a:cubicBezTo>
                  <a:cubicBezTo>
                    <a:pt x="685324" y="460153"/>
                    <a:pt x="665988" y="470535"/>
                    <a:pt x="651415" y="491395"/>
                  </a:cubicBezTo>
                  <a:cubicBezTo>
                    <a:pt x="636842" y="512255"/>
                    <a:pt x="629603" y="543115"/>
                    <a:pt x="629603" y="584073"/>
                  </a:cubicBezTo>
                  <a:cubicBezTo>
                    <a:pt x="629603" y="625030"/>
                    <a:pt x="636842" y="655891"/>
                    <a:pt x="651415" y="676751"/>
                  </a:cubicBezTo>
                  <a:cubicBezTo>
                    <a:pt x="665988" y="697516"/>
                    <a:pt x="685229" y="707993"/>
                    <a:pt x="709327" y="707993"/>
                  </a:cubicBezTo>
                  <a:close/>
                  <a:moveTo>
                    <a:pt x="709327" y="799529"/>
                  </a:moveTo>
                  <a:cubicBezTo>
                    <a:pt x="672941" y="799529"/>
                    <a:pt x="640080" y="790956"/>
                    <a:pt x="610933" y="773811"/>
                  </a:cubicBezTo>
                  <a:cubicBezTo>
                    <a:pt x="582549" y="755904"/>
                    <a:pt x="560261" y="730663"/>
                    <a:pt x="544258" y="697897"/>
                  </a:cubicBezTo>
                  <a:cubicBezTo>
                    <a:pt x="528256" y="665131"/>
                    <a:pt x="520256" y="627221"/>
                    <a:pt x="520256" y="583978"/>
                  </a:cubicBezTo>
                  <a:cubicBezTo>
                    <a:pt x="520256" y="540734"/>
                    <a:pt x="528256" y="502825"/>
                    <a:pt x="544258" y="470059"/>
                  </a:cubicBezTo>
                  <a:cubicBezTo>
                    <a:pt x="560261" y="437293"/>
                    <a:pt x="582549" y="412337"/>
                    <a:pt x="610933" y="395288"/>
                  </a:cubicBezTo>
                  <a:cubicBezTo>
                    <a:pt x="640080" y="377380"/>
                    <a:pt x="672846" y="368522"/>
                    <a:pt x="709327" y="368522"/>
                  </a:cubicBezTo>
                  <a:cubicBezTo>
                    <a:pt x="765429" y="368522"/>
                    <a:pt x="810958" y="388239"/>
                    <a:pt x="845916" y="427672"/>
                  </a:cubicBezTo>
                  <a:cubicBezTo>
                    <a:pt x="881634" y="466344"/>
                    <a:pt x="899446" y="518446"/>
                    <a:pt x="899446" y="583978"/>
                  </a:cubicBezTo>
                  <a:cubicBezTo>
                    <a:pt x="899446" y="649510"/>
                    <a:pt x="881634" y="701992"/>
                    <a:pt x="845916" y="741426"/>
                  </a:cubicBezTo>
                  <a:cubicBezTo>
                    <a:pt x="810958" y="780193"/>
                    <a:pt x="765429" y="799529"/>
                    <a:pt x="709327" y="799529"/>
                  </a:cubicBezTo>
                  <a:close/>
                  <a:moveTo>
                    <a:pt x="190214" y="339471"/>
                  </a:moveTo>
                  <a:cubicBezTo>
                    <a:pt x="214979" y="339471"/>
                    <a:pt x="234315" y="329089"/>
                    <a:pt x="248126" y="308229"/>
                  </a:cubicBezTo>
                  <a:cubicBezTo>
                    <a:pt x="262700" y="287369"/>
                    <a:pt x="269939" y="256508"/>
                    <a:pt x="269939" y="215551"/>
                  </a:cubicBezTo>
                  <a:cubicBezTo>
                    <a:pt x="269939" y="174593"/>
                    <a:pt x="262700" y="143732"/>
                    <a:pt x="248126" y="122872"/>
                  </a:cubicBezTo>
                  <a:cubicBezTo>
                    <a:pt x="234315" y="102013"/>
                    <a:pt x="214979" y="91630"/>
                    <a:pt x="190214" y="91630"/>
                  </a:cubicBezTo>
                  <a:cubicBezTo>
                    <a:pt x="166211" y="91630"/>
                    <a:pt x="146876" y="102394"/>
                    <a:pt x="132302" y="124015"/>
                  </a:cubicBezTo>
                  <a:cubicBezTo>
                    <a:pt x="117729" y="144875"/>
                    <a:pt x="110490" y="175355"/>
                    <a:pt x="110490" y="215551"/>
                  </a:cubicBezTo>
                  <a:cubicBezTo>
                    <a:pt x="110490" y="255746"/>
                    <a:pt x="117729" y="286607"/>
                    <a:pt x="132302" y="308229"/>
                  </a:cubicBezTo>
                  <a:cubicBezTo>
                    <a:pt x="146876" y="329089"/>
                    <a:pt x="166116" y="339471"/>
                    <a:pt x="190214" y="339471"/>
                  </a:cubicBezTo>
                  <a:close/>
                  <a:moveTo>
                    <a:pt x="645891" y="8954"/>
                  </a:moveTo>
                  <a:lnTo>
                    <a:pt x="775906" y="8954"/>
                  </a:lnTo>
                  <a:lnTo>
                    <a:pt x="253460" y="790575"/>
                  </a:lnTo>
                  <a:lnTo>
                    <a:pt x="123444" y="790575"/>
                  </a:lnTo>
                  <a:lnTo>
                    <a:pt x="645891" y="8954"/>
                  </a:lnTo>
                  <a:close/>
                  <a:moveTo>
                    <a:pt x="190214" y="431006"/>
                  </a:moveTo>
                  <a:cubicBezTo>
                    <a:pt x="134112" y="431006"/>
                    <a:pt x="88202" y="411671"/>
                    <a:pt x="52483" y="372904"/>
                  </a:cubicBezTo>
                  <a:cubicBezTo>
                    <a:pt x="17526" y="333470"/>
                    <a:pt x="0" y="280988"/>
                    <a:pt x="0" y="215455"/>
                  </a:cubicBezTo>
                  <a:cubicBezTo>
                    <a:pt x="0" y="149923"/>
                    <a:pt x="17526" y="97822"/>
                    <a:pt x="52483" y="59150"/>
                  </a:cubicBezTo>
                  <a:cubicBezTo>
                    <a:pt x="88202" y="19717"/>
                    <a:pt x="134112" y="0"/>
                    <a:pt x="190214" y="0"/>
                  </a:cubicBezTo>
                  <a:cubicBezTo>
                    <a:pt x="246317" y="0"/>
                    <a:pt x="291846" y="19717"/>
                    <a:pt x="326803" y="59150"/>
                  </a:cubicBezTo>
                  <a:cubicBezTo>
                    <a:pt x="361760" y="97822"/>
                    <a:pt x="379286" y="149923"/>
                    <a:pt x="379286" y="215455"/>
                  </a:cubicBezTo>
                  <a:cubicBezTo>
                    <a:pt x="379286" y="280988"/>
                    <a:pt x="361760" y="333470"/>
                    <a:pt x="326803" y="372904"/>
                  </a:cubicBezTo>
                  <a:cubicBezTo>
                    <a:pt x="291846" y="411671"/>
                    <a:pt x="246317" y="431006"/>
                    <a:pt x="190214" y="43100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0" name="Freeform: Shape 9"/>
            <p:cNvSpPr>
              <a:spLocks/>
            </p:cNvSpPr>
            <p:nvPr/>
          </p:nvSpPr>
          <p:spPr bwMode="white">
            <a:xfrm>
              <a:off x="21853236" y="1692741"/>
              <a:ext cx="1452244" cy="2102654"/>
            </a:xfrm>
            <a:custGeom>
              <a:avLst/>
              <a:gdLst>
                <a:gd name="connsiteX0" fmla="*/ 222885 w 1080543"/>
                <a:gd name="connsiteY0" fmla="*/ 0 h 1564481"/>
                <a:gd name="connsiteX1" fmla="*/ 896016 w 1080543"/>
                <a:gd name="connsiteY1" fmla="*/ 647034 h 1564481"/>
                <a:gd name="connsiteX2" fmla="*/ 1068895 w 1080543"/>
                <a:gd name="connsiteY2" fmla="*/ 1564482 h 1564481"/>
                <a:gd name="connsiteX3" fmla="*/ 566833 w 1080543"/>
                <a:gd name="connsiteY3" fmla="*/ 1502378 h 1564481"/>
                <a:gd name="connsiteX4" fmla="*/ 451009 w 1080543"/>
                <a:gd name="connsiteY4" fmla="*/ 887635 h 1564481"/>
                <a:gd name="connsiteX5" fmla="*/ 0 w 1080543"/>
                <a:gd name="connsiteY5" fmla="*/ 454152 h 1564481"/>
                <a:gd name="connsiteX6" fmla="*/ 222885 w 1080543"/>
                <a:gd name="connsiteY6" fmla="*/ 0 h 156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0543" h="1564481" fill="norm">
                  <a:moveTo>
                    <a:pt x="222885" y="0"/>
                  </a:moveTo>
                  <a:cubicBezTo>
                    <a:pt x="509111" y="140399"/>
                    <a:pt x="744379" y="366617"/>
                    <a:pt x="896016" y="647034"/>
                  </a:cubicBezTo>
                  <a:cubicBezTo>
                    <a:pt x="1047655" y="927450"/>
                    <a:pt x="1108138" y="1248156"/>
                    <a:pt x="1068895" y="1564482"/>
                  </a:cubicBezTo>
                  <a:lnTo>
                    <a:pt x="566833" y="1502378"/>
                  </a:lnTo>
                  <a:cubicBezTo>
                    <a:pt x="593027" y="1290447"/>
                    <a:pt x="552545" y="1075563"/>
                    <a:pt x="451009" y="887635"/>
                  </a:cubicBezTo>
                  <a:cubicBezTo>
                    <a:pt x="349378" y="699802"/>
                    <a:pt x="191738" y="548259"/>
                    <a:pt x="0" y="454152"/>
                  </a:cubicBezTo>
                  <a:lnTo>
                    <a:pt x="222885" y="0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1" name="Freeform: Shape 10"/>
            <p:cNvSpPr>
              <a:spLocks/>
            </p:cNvSpPr>
            <p:nvPr/>
          </p:nvSpPr>
          <p:spPr bwMode="white">
            <a:xfrm>
              <a:off x="1325379" y="8722712"/>
              <a:ext cx="1360478" cy="2169478"/>
            </a:xfrm>
            <a:custGeom>
              <a:avLst/>
              <a:gdLst>
                <a:gd name="connsiteX0" fmla="*/ 786713 w 1012264"/>
                <a:gd name="connsiteY0" fmla="*/ 1614202 h 1614201"/>
                <a:gd name="connsiteX1" fmla="*/ 147395 w 1012264"/>
                <a:gd name="connsiteY1" fmla="*/ 928974 h 1614201"/>
                <a:gd name="connsiteX2" fmla="*/ 24236 w 1012264"/>
                <a:gd name="connsiteY2" fmla="*/ 0 h 1614201"/>
                <a:gd name="connsiteX3" fmla="*/ 478579 w 1012264"/>
                <a:gd name="connsiteY3" fmla="*/ 81534 h 1614201"/>
                <a:gd name="connsiteX4" fmla="*/ 564780 w 1012264"/>
                <a:gd name="connsiteY4" fmla="*/ 731807 h 1614201"/>
                <a:gd name="connsiteX5" fmla="*/ 1012265 w 1012264"/>
                <a:gd name="connsiteY5" fmla="*/ 1211485 h 1614201"/>
                <a:gd name="connsiteX6" fmla="*/ 786713 w 1012264"/>
                <a:gd name="connsiteY6" fmla="*/ 1614202 h 161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2264" h="1614201" fill="norm">
                  <a:moveTo>
                    <a:pt x="786713" y="1614202"/>
                  </a:moveTo>
                  <a:cubicBezTo>
                    <a:pt x="507535" y="1457802"/>
                    <a:pt x="284078" y="1218248"/>
                    <a:pt x="147395" y="928974"/>
                  </a:cubicBezTo>
                  <a:cubicBezTo>
                    <a:pt x="10711" y="639604"/>
                    <a:pt x="-32342" y="314896"/>
                    <a:pt x="24236" y="0"/>
                  </a:cubicBezTo>
                  <a:lnTo>
                    <a:pt x="478579" y="81534"/>
                  </a:lnTo>
                  <a:cubicBezTo>
                    <a:pt x="438955" y="302038"/>
                    <a:pt x="469149" y="529304"/>
                    <a:pt x="564780" y="731807"/>
                  </a:cubicBezTo>
                  <a:cubicBezTo>
                    <a:pt x="660411" y="934307"/>
                    <a:pt x="816907" y="1102043"/>
                    <a:pt x="1012265" y="1211485"/>
                  </a:cubicBezTo>
                  <a:lnTo>
                    <a:pt x="786713" y="1614202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2" name="Freeform: Shape 11"/>
            <p:cNvSpPr>
              <a:spLocks/>
            </p:cNvSpPr>
            <p:nvPr/>
          </p:nvSpPr>
          <p:spPr bwMode="white">
            <a:xfrm>
              <a:off x="21573157" y="6266351"/>
              <a:ext cx="815312" cy="950259"/>
            </a:xfrm>
            <a:custGeom>
              <a:avLst/>
              <a:gdLst>
                <a:gd name="connsiteX0" fmla="*/ 367 w 606633"/>
                <a:gd name="connsiteY0" fmla="*/ 707041 h 707041"/>
                <a:gd name="connsiteX1" fmla="*/ 138479 w 606633"/>
                <a:gd name="connsiteY1" fmla="*/ 0 h 707041"/>
                <a:gd name="connsiteX2" fmla="*/ 606633 w 606633"/>
                <a:gd name="connsiteY2" fmla="*/ 201549 h 707041"/>
                <a:gd name="connsiteX3" fmla="*/ 509954 w 606633"/>
                <a:gd name="connsiteY3" fmla="*/ 696468 h 707041"/>
                <a:gd name="connsiteX4" fmla="*/ 367 w 606633"/>
                <a:gd name="connsiteY4" fmla="*/ 707041 h 70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6633" h="707041" fill="norm">
                  <a:moveTo>
                    <a:pt x="367" y="707041"/>
                  </a:moveTo>
                  <a:cubicBezTo>
                    <a:pt x="-4682" y="464154"/>
                    <a:pt x="42466" y="223076"/>
                    <a:pt x="138479" y="0"/>
                  </a:cubicBezTo>
                  <a:lnTo>
                    <a:pt x="606633" y="201549"/>
                  </a:lnTo>
                  <a:cubicBezTo>
                    <a:pt x="539386" y="357759"/>
                    <a:pt x="506430" y="526447"/>
                    <a:pt x="509954" y="696468"/>
                  </a:cubicBezTo>
                  <a:lnTo>
                    <a:pt x="367" y="707041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3" name="Freeform: Shape 12"/>
            <p:cNvSpPr>
              <a:spLocks/>
            </p:cNvSpPr>
            <p:nvPr/>
          </p:nvSpPr>
          <p:spPr bwMode="white">
            <a:xfrm>
              <a:off x="22931894" y="9610884"/>
              <a:ext cx="2016244" cy="1640262"/>
            </a:xfrm>
            <a:custGeom>
              <a:avLst/>
              <a:gdLst>
                <a:gd name="connsiteX0" fmla="*/ 1473612 w 1500187"/>
                <a:gd name="connsiteY0" fmla="*/ 1220438 h 1220438"/>
                <a:gd name="connsiteX1" fmla="*/ 594170 w 1500187"/>
                <a:gd name="connsiteY1" fmla="*/ 922496 h 1220438"/>
                <a:gd name="connsiteX2" fmla="*/ 0 w 1500187"/>
                <a:gd name="connsiteY2" fmla="*/ 208979 h 1220438"/>
                <a:gd name="connsiteX3" fmla="*/ 468630 w 1500187"/>
                <a:gd name="connsiteY3" fmla="*/ 0 h 1220438"/>
                <a:gd name="connsiteX4" fmla="*/ 884587 w 1500187"/>
                <a:gd name="connsiteY4" fmla="*/ 499492 h 1220438"/>
                <a:gd name="connsiteX5" fmla="*/ 1500188 w 1500187"/>
                <a:gd name="connsiteY5" fmla="*/ 708088 h 1220438"/>
                <a:gd name="connsiteX6" fmla="*/ 1473612 w 1500187"/>
                <a:gd name="connsiteY6" fmla="*/ 1220438 h 122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0187" h="1220438" fill="norm">
                  <a:moveTo>
                    <a:pt x="1473612" y="1220438"/>
                  </a:moveTo>
                  <a:cubicBezTo>
                    <a:pt x="1158620" y="1204151"/>
                    <a:pt x="854201" y="1100994"/>
                    <a:pt x="594170" y="922496"/>
                  </a:cubicBezTo>
                  <a:cubicBezTo>
                    <a:pt x="334137" y="743998"/>
                    <a:pt x="128492" y="497015"/>
                    <a:pt x="0" y="208979"/>
                  </a:cubicBezTo>
                  <a:lnTo>
                    <a:pt x="468630" y="0"/>
                  </a:lnTo>
                  <a:cubicBezTo>
                    <a:pt x="558546" y="201645"/>
                    <a:pt x="702469" y="374524"/>
                    <a:pt x="884587" y="499492"/>
                  </a:cubicBezTo>
                  <a:cubicBezTo>
                    <a:pt x="1066609" y="624460"/>
                    <a:pt x="1279685" y="696659"/>
                    <a:pt x="1500188" y="708088"/>
                  </a:cubicBezTo>
                  <a:lnTo>
                    <a:pt x="1473612" y="1220438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4" name="Freeform: Shape 13"/>
            <p:cNvSpPr>
              <a:spLocks/>
            </p:cNvSpPr>
            <p:nvPr/>
          </p:nvSpPr>
          <p:spPr bwMode="white">
            <a:xfrm>
              <a:off x="18500254" y="1574583"/>
              <a:ext cx="576070" cy="3456418"/>
            </a:xfrm>
            <a:custGeom>
              <a:avLst/>
              <a:gdLst>
                <a:gd name="connsiteX0" fmla="*/ 0 w 428625"/>
                <a:gd name="connsiteY0" fmla="*/ 0 h 2571750"/>
                <a:gd name="connsiteX1" fmla="*/ 428625 w 428625"/>
                <a:gd name="connsiteY1" fmla="*/ 0 h 2571750"/>
                <a:gd name="connsiteX2" fmla="*/ 428625 w 428625"/>
                <a:gd name="connsiteY2" fmla="*/ 2571750 h 2571750"/>
                <a:gd name="connsiteX3" fmla="*/ 0 w 428625"/>
                <a:gd name="connsiteY3" fmla="*/ 2571750 h 257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5" h="2571750" fill="norm">
                  <a:moveTo>
                    <a:pt x="0" y="0"/>
                  </a:moveTo>
                  <a:lnTo>
                    <a:pt x="428625" y="0"/>
                  </a:lnTo>
                  <a:lnTo>
                    <a:pt x="428625" y="2571750"/>
                  </a:lnTo>
                  <a:lnTo>
                    <a:pt x="0" y="2571750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5" name="Freeform: Shape 14"/>
            <p:cNvSpPr>
              <a:spLocks/>
            </p:cNvSpPr>
            <p:nvPr/>
          </p:nvSpPr>
          <p:spPr bwMode="white">
            <a:xfrm>
              <a:off x="17040877" y="1574583"/>
              <a:ext cx="576070" cy="1869026"/>
            </a:xfrm>
            <a:custGeom>
              <a:avLst/>
              <a:gdLst>
                <a:gd name="connsiteX0" fmla="*/ 0 w 428625"/>
                <a:gd name="connsiteY0" fmla="*/ 0 h 1390650"/>
                <a:gd name="connsiteX1" fmla="*/ 428625 w 428625"/>
                <a:gd name="connsiteY1" fmla="*/ 0 h 1390650"/>
                <a:gd name="connsiteX2" fmla="*/ 428625 w 428625"/>
                <a:gd name="connsiteY2" fmla="*/ 1390650 h 1390650"/>
                <a:gd name="connsiteX3" fmla="*/ 0 w 428625"/>
                <a:gd name="connsiteY3" fmla="*/ 1390650 h 13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5" h="1390650" fill="norm">
                  <a:moveTo>
                    <a:pt x="0" y="0"/>
                  </a:moveTo>
                  <a:lnTo>
                    <a:pt x="428625" y="0"/>
                  </a:lnTo>
                  <a:lnTo>
                    <a:pt x="428625" y="1390650"/>
                  </a:lnTo>
                  <a:lnTo>
                    <a:pt x="0" y="1390650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6" name="Freeform: Shape 15"/>
            <p:cNvSpPr>
              <a:spLocks/>
            </p:cNvSpPr>
            <p:nvPr/>
          </p:nvSpPr>
          <p:spPr bwMode="white">
            <a:xfrm>
              <a:off x="15568699" y="1574583"/>
              <a:ext cx="576070" cy="1267353"/>
            </a:xfrm>
            <a:custGeom>
              <a:avLst/>
              <a:gdLst>
                <a:gd name="connsiteX0" fmla="*/ 0 w 428625"/>
                <a:gd name="connsiteY0" fmla="*/ 0 h 942975"/>
                <a:gd name="connsiteX1" fmla="*/ 428625 w 428625"/>
                <a:gd name="connsiteY1" fmla="*/ 0 h 942975"/>
                <a:gd name="connsiteX2" fmla="*/ 428625 w 428625"/>
                <a:gd name="connsiteY2" fmla="*/ 942975 h 942975"/>
                <a:gd name="connsiteX3" fmla="*/ 0 w 428625"/>
                <a:gd name="connsiteY3" fmla="*/ 942975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5" h="942975" fill="norm">
                  <a:moveTo>
                    <a:pt x="0" y="0"/>
                  </a:moveTo>
                  <a:lnTo>
                    <a:pt x="428625" y="0"/>
                  </a:lnTo>
                  <a:lnTo>
                    <a:pt x="428625" y="942975"/>
                  </a:lnTo>
                  <a:lnTo>
                    <a:pt x="0" y="942975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7" name="Freeform: Shape 16"/>
            <p:cNvSpPr>
              <a:spLocks/>
            </p:cNvSpPr>
            <p:nvPr/>
          </p:nvSpPr>
          <p:spPr bwMode="white">
            <a:xfrm>
              <a:off x="17757764" y="1574583"/>
              <a:ext cx="563268" cy="2752333"/>
            </a:xfrm>
            <a:custGeom>
              <a:avLst/>
              <a:gdLst>
                <a:gd name="connsiteX0" fmla="*/ 0 w 419100"/>
                <a:gd name="connsiteY0" fmla="*/ 0 h 2047875"/>
                <a:gd name="connsiteX1" fmla="*/ 419100 w 419100"/>
                <a:gd name="connsiteY1" fmla="*/ 0 h 2047875"/>
                <a:gd name="connsiteX2" fmla="*/ 419100 w 419100"/>
                <a:gd name="connsiteY2" fmla="*/ 2047875 h 2047875"/>
                <a:gd name="connsiteX3" fmla="*/ 0 w 419100"/>
                <a:gd name="connsiteY3" fmla="*/ 2047875 h 204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100" h="2047875" fill="norm">
                  <a:moveTo>
                    <a:pt x="0" y="0"/>
                  </a:moveTo>
                  <a:lnTo>
                    <a:pt x="419100" y="0"/>
                  </a:lnTo>
                  <a:lnTo>
                    <a:pt x="419100" y="2047875"/>
                  </a:lnTo>
                  <a:lnTo>
                    <a:pt x="0" y="2047875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20" name="Freeform: Shape 19"/>
            <p:cNvSpPr>
              <a:spLocks/>
            </p:cNvSpPr>
            <p:nvPr/>
          </p:nvSpPr>
          <p:spPr bwMode="white">
            <a:xfrm>
              <a:off x="16336792" y="1574583"/>
              <a:ext cx="512062" cy="1036926"/>
            </a:xfrm>
            <a:custGeom>
              <a:avLst/>
              <a:gdLst>
                <a:gd name="connsiteX0" fmla="*/ 0 w 381000"/>
                <a:gd name="connsiteY0" fmla="*/ 0 h 771525"/>
                <a:gd name="connsiteX1" fmla="*/ 381000 w 381000"/>
                <a:gd name="connsiteY1" fmla="*/ 0 h 771525"/>
                <a:gd name="connsiteX2" fmla="*/ 381000 w 381000"/>
                <a:gd name="connsiteY2" fmla="*/ 771525 h 771525"/>
                <a:gd name="connsiteX3" fmla="*/ 0 w 381000"/>
                <a:gd name="connsiteY3" fmla="*/ 771525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771525" fill="norm">
                  <a:moveTo>
                    <a:pt x="0" y="0"/>
                  </a:moveTo>
                  <a:lnTo>
                    <a:pt x="381000" y="0"/>
                  </a:lnTo>
                  <a:lnTo>
                    <a:pt x="381000" y="771525"/>
                  </a:lnTo>
                  <a:lnTo>
                    <a:pt x="0" y="771525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grpSp>
          <p:nvGrpSpPr>
            <p:cNvPr id="22" name="Graphic 5"/>
            <p:cNvGrpSpPr>
              <a:grpSpLocks/>
            </p:cNvGrpSpPr>
            <p:nvPr/>
          </p:nvGrpSpPr>
          <p:grpSpPr bwMode="white">
            <a:xfrm>
              <a:off x="11385289" y="9883179"/>
              <a:ext cx="1976729" cy="2046962"/>
              <a:chOff x="12128094" y="15543661"/>
              <a:chExt cx="1470786" cy="1523043"/>
            </a:xfrm>
            <a:solidFill>
              <a:schemeClr val="bg1">
                <a:alpha val="21000"/>
              </a:schemeClr>
            </a:solidFill>
            <a:ln>
              <a:headEnd type="none"/>
              <a:tailEnd type="none"/>
            </a:ln>
          </p:grpSpPr>
          <p:sp>
            <p:nvSpPr>
              <p:cNvPr id="23" name="Freeform: Shape 22"/>
              <p:cNvSpPr>
                <a:spLocks/>
              </p:cNvSpPr>
              <p:nvPr/>
            </p:nvSpPr>
            <p:spPr bwMode="white">
              <a:xfrm>
                <a:off x="12561127" y="15543661"/>
                <a:ext cx="1037753" cy="1131957"/>
              </a:xfrm>
              <a:custGeom>
                <a:avLst/>
                <a:gdLst>
                  <a:gd name="connsiteX0" fmla="*/ 449071 w 1037753"/>
                  <a:gd name="connsiteY0" fmla="*/ 1025171 h 1131957"/>
                  <a:gd name="connsiteX1" fmla="*/ 903603 w 1037753"/>
                  <a:gd name="connsiteY1" fmla="*/ 1054317 h 1131957"/>
                  <a:gd name="connsiteX2" fmla="*/ 951895 w 1037753"/>
                  <a:gd name="connsiteY2" fmla="*/ 563780 h 1131957"/>
                  <a:gd name="connsiteX3" fmla="*/ 554798 w 1037753"/>
                  <a:gd name="connsiteY3" fmla="*/ 457005 h 1131957"/>
                  <a:gd name="connsiteX4" fmla="*/ 409351 w 1037753"/>
                  <a:gd name="connsiteY4" fmla="*/ 516536 h 1131957"/>
                  <a:gd name="connsiteX5" fmla="*/ 216565 w 1037753"/>
                  <a:gd name="connsiteY5" fmla="*/ 476912 h 1131957"/>
                  <a:gd name="connsiteX6" fmla="*/ 260189 w 1037753"/>
                  <a:gd name="connsiteY6" fmla="*/ 231454 h 1131957"/>
                  <a:gd name="connsiteX7" fmla="*/ 520127 w 1037753"/>
                  <a:gd name="connsiteY7" fmla="*/ 250218 h 1131957"/>
                  <a:gd name="connsiteX8" fmla="*/ 629760 w 1037753"/>
                  <a:gd name="connsiteY8" fmla="*/ 118963 h 1131957"/>
                  <a:gd name="connsiteX9" fmla="*/ 142556 w 1037753"/>
                  <a:gd name="connsiteY9" fmla="*/ 86102 h 1131957"/>
                  <a:gd name="connsiteX10" fmla="*/ 88073 w 1037753"/>
                  <a:gd name="connsiteY10" fmla="*/ 601404 h 1131957"/>
                  <a:gd name="connsiteX11" fmla="*/ 479836 w 1037753"/>
                  <a:gd name="connsiteY11" fmla="*/ 701512 h 1131957"/>
                  <a:gd name="connsiteX12" fmla="*/ 617472 w 1037753"/>
                  <a:gd name="connsiteY12" fmla="*/ 647124 h 1131957"/>
                  <a:gd name="connsiteX13" fmla="*/ 824070 w 1037753"/>
                  <a:gd name="connsiteY13" fmla="*/ 681699 h 1131957"/>
                  <a:gd name="connsiteX14" fmla="*/ 787304 w 1037753"/>
                  <a:gd name="connsiteY14" fmla="*/ 911633 h 1131957"/>
                  <a:gd name="connsiteX15" fmla="*/ 548416 w 1037753"/>
                  <a:gd name="connsiteY15" fmla="*/ 897918 h 1131957"/>
                  <a:gd name="connsiteX16" fmla="*/ 449071 w 1037753"/>
                  <a:gd name="connsiteY16" fmla="*/ 1025171 h 1131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37753" h="1131957" fill="norm">
                    <a:moveTo>
                      <a:pt x="449071" y="1025171"/>
                    </a:moveTo>
                    <a:cubicBezTo>
                      <a:pt x="592898" y="1147663"/>
                      <a:pt x="753203" y="1174523"/>
                      <a:pt x="903603" y="1054317"/>
                    </a:cubicBezTo>
                    <a:cubicBezTo>
                      <a:pt x="1060861" y="928683"/>
                      <a:pt x="1083626" y="728658"/>
                      <a:pt x="951895" y="563780"/>
                    </a:cubicBezTo>
                    <a:cubicBezTo>
                      <a:pt x="846263" y="431668"/>
                      <a:pt x="716246" y="391473"/>
                      <a:pt x="554798" y="457005"/>
                    </a:cubicBezTo>
                    <a:lnTo>
                      <a:pt x="409351" y="516536"/>
                    </a:lnTo>
                    <a:cubicBezTo>
                      <a:pt x="326293" y="550064"/>
                      <a:pt x="263047" y="535111"/>
                      <a:pt x="216565" y="476912"/>
                    </a:cubicBezTo>
                    <a:cubicBezTo>
                      <a:pt x="158938" y="404808"/>
                      <a:pt x="171417" y="302414"/>
                      <a:pt x="260189" y="231454"/>
                    </a:cubicBezTo>
                    <a:cubicBezTo>
                      <a:pt x="341247" y="166683"/>
                      <a:pt x="430687" y="171732"/>
                      <a:pt x="520127" y="250218"/>
                    </a:cubicBezTo>
                    <a:lnTo>
                      <a:pt x="629760" y="118963"/>
                    </a:lnTo>
                    <a:cubicBezTo>
                      <a:pt x="475360" y="-27818"/>
                      <a:pt x="298861" y="-38771"/>
                      <a:pt x="142556" y="86102"/>
                    </a:cubicBezTo>
                    <a:cubicBezTo>
                      <a:pt x="-25561" y="220404"/>
                      <a:pt x="-46611" y="432906"/>
                      <a:pt x="88073" y="601404"/>
                    </a:cubicBezTo>
                    <a:cubicBezTo>
                      <a:pt x="193134" y="732944"/>
                      <a:pt x="320579" y="764186"/>
                      <a:pt x="479836" y="701512"/>
                    </a:cubicBezTo>
                    <a:lnTo>
                      <a:pt x="617472" y="647124"/>
                    </a:lnTo>
                    <a:cubicBezTo>
                      <a:pt x="713389" y="610167"/>
                      <a:pt x="774064" y="618359"/>
                      <a:pt x="824070" y="681699"/>
                    </a:cubicBezTo>
                    <a:cubicBezTo>
                      <a:pt x="881695" y="752852"/>
                      <a:pt x="864361" y="850102"/>
                      <a:pt x="787304" y="911633"/>
                    </a:cubicBezTo>
                    <a:cubicBezTo>
                      <a:pt x="703008" y="978975"/>
                      <a:pt x="614139" y="947638"/>
                      <a:pt x="548416" y="897918"/>
                    </a:cubicBezTo>
                    <a:lnTo>
                      <a:pt x="449071" y="10251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  <p:sp>
            <p:nvSpPr>
              <p:cNvPr id="24" name="Freeform: Shape 23"/>
              <p:cNvSpPr>
                <a:spLocks/>
              </p:cNvSpPr>
              <p:nvPr/>
            </p:nvSpPr>
            <p:spPr bwMode="white">
              <a:xfrm>
                <a:off x="12128094" y="15817977"/>
                <a:ext cx="808760" cy="1209864"/>
              </a:xfrm>
              <a:custGeom>
                <a:avLst/>
                <a:gdLst>
                  <a:gd name="connsiteX0" fmla="*/ 18567 w 808760"/>
                  <a:gd name="connsiteY0" fmla="*/ 0 h 1209864"/>
                  <a:gd name="connsiteX1" fmla="*/ 157441 w 808760"/>
                  <a:gd name="connsiteY1" fmla="*/ 750569 h 1209864"/>
                  <a:gd name="connsiteX2" fmla="*/ 767136 w 808760"/>
                  <a:gd name="connsiteY2" fmla="*/ 1209865 h 1209864"/>
                  <a:gd name="connsiteX3" fmla="*/ 808760 w 808760"/>
                  <a:gd name="connsiteY3" fmla="*/ 1062227 h 1209864"/>
                  <a:gd name="connsiteX4" fmla="*/ 287934 w 808760"/>
                  <a:gd name="connsiteY4" fmla="*/ 669798 h 1209864"/>
                  <a:gd name="connsiteX5" fmla="*/ 169347 w 808760"/>
                  <a:gd name="connsiteY5" fmla="*/ 28575 h 1209864"/>
                  <a:gd name="connsiteX6" fmla="*/ 18567 w 808760"/>
                  <a:gd name="connsiteY6" fmla="*/ 0 h 1209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8760" h="1209864" fill="norm">
                    <a:moveTo>
                      <a:pt x="18567" y="0"/>
                    </a:moveTo>
                    <a:cubicBezTo>
                      <a:pt x="-30678" y="258794"/>
                      <a:pt x="18853" y="526636"/>
                      <a:pt x="157441" y="750569"/>
                    </a:cubicBezTo>
                    <a:cubicBezTo>
                      <a:pt x="296030" y="974598"/>
                      <a:pt x="513581" y="1138522"/>
                      <a:pt x="767136" y="1209865"/>
                    </a:cubicBezTo>
                    <a:lnTo>
                      <a:pt x="808760" y="1062227"/>
                    </a:lnTo>
                    <a:cubicBezTo>
                      <a:pt x="592162" y="1001173"/>
                      <a:pt x="406329" y="861154"/>
                      <a:pt x="287934" y="669798"/>
                    </a:cubicBezTo>
                    <a:cubicBezTo>
                      <a:pt x="169538" y="478441"/>
                      <a:pt x="127247" y="249650"/>
                      <a:pt x="169347" y="28575"/>
                    </a:cubicBezTo>
                    <a:lnTo>
                      <a:pt x="185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  <p:sp>
            <p:nvSpPr>
              <p:cNvPr id="29" name="Freeform: Shape 28"/>
              <p:cNvSpPr>
                <a:spLocks/>
              </p:cNvSpPr>
              <p:nvPr/>
            </p:nvSpPr>
            <p:spPr bwMode="white">
              <a:xfrm>
                <a:off x="12957238" y="16893349"/>
                <a:ext cx="193071" cy="173355"/>
              </a:xfrm>
              <a:custGeom>
                <a:avLst/>
                <a:gdLst>
                  <a:gd name="connsiteX0" fmla="*/ 0 w 193071"/>
                  <a:gd name="connsiteY0" fmla="*/ 150019 h 173355"/>
                  <a:gd name="connsiteX1" fmla="*/ 187928 w 193071"/>
                  <a:gd name="connsiteY1" fmla="*/ 173356 h 173355"/>
                  <a:gd name="connsiteX2" fmla="*/ 193072 w 193071"/>
                  <a:gd name="connsiteY2" fmla="*/ 20003 h 173355"/>
                  <a:gd name="connsiteX3" fmla="*/ 32576 w 193071"/>
                  <a:gd name="connsiteY3" fmla="*/ 0 h 173355"/>
                  <a:gd name="connsiteX4" fmla="*/ 0 w 193071"/>
                  <a:gd name="connsiteY4" fmla="*/ 150019 h 1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071" h="173355" fill="norm">
                    <a:moveTo>
                      <a:pt x="0" y="150019"/>
                    </a:moveTo>
                    <a:cubicBezTo>
                      <a:pt x="61817" y="163449"/>
                      <a:pt x="124683" y="171260"/>
                      <a:pt x="187928" y="173356"/>
                    </a:cubicBezTo>
                    <a:lnTo>
                      <a:pt x="193072" y="20003"/>
                    </a:lnTo>
                    <a:cubicBezTo>
                      <a:pt x="139065" y="18193"/>
                      <a:pt x="85345" y="11526"/>
                      <a:pt x="32576" y="0"/>
                    </a:cubicBezTo>
                    <a:lnTo>
                      <a:pt x="0" y="1500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</p:grpSp>
        <p:sp>
          <p:nvSpPr>
            <p:cNvPr id="30" name="Freeform: Shape 29"/>
            <p:cNvSpPr>
              <a:spLocks/>
            </p:cNvSpPr>
            <p:nvPr/>
          </p:nvSpPr>
          <p:spPr bwMode="white">
            <a:xfrm>
              <a:off x="17234819" y="9388137"/>
              <a:ext cx="2545217" cy="3442456"/>
            </a:xfrm>
            <a:custGeom>
              <a:avLst/>
              <a:gdLst>
                <a:gd name="connsiteX0" fmla="*/ 1029843 w 1893770"/>
                <a:gd name="connsiteY0" fmla="*/ 0 h 2561361"/>
                <a:gd name="connsiteX1" fmla="*/ 1480852 w 1893770"/>
                <a:gd name="connsiteY1" fmla="*/ 280130 h 2561361"/>
                <a:gd name="connsiteX2" fmla="*/ 1785176 w 1893770"/>
                <a:gd name="connsiteY2" fmla="*/ 715137 h 2561361"/>
                <a:gd name="connsiteX3" fmla="*/ 1893761 w 1893770"/>
                <a:gd name="connsiteY3" fmla="*/ 1234821 h 2561361"/>
                <a:gd name="connsiteX4" fmla="*/ 1789082 w 1893770"/>
                <a:gd name="connsiteY4" fmla="*/ 1755267 h 2561361"/>
                <a:gd name="connsiteX5" fmla="*/ 1488091 w 1893770"/>
                <a:gd name="connsiteY5" fmla="*/ 2192560 h 2561361"/>
                <a:gd name="connsiteX6" fmla="*/ 1039273 w 1893770"/>
                <a:gd name="connsiteY6" fmla="*/ 2476119 h 2561361"/>
                <a:gd name="connsiteX7" fmla="*/ 515017 w 1893770"/>
                <a:gd name="connsiteY7" fmla="*/ 2560129 h 2561361"/>
                <a:gd name="connsiteX8" fmla="*/ 0 w 1893770"/>
                <a:gd name="connsiteY8" fmla="*/ 2431065 h 2561361"/>
                <a:gd name="connsiteX9" fmla="*/ 200311 w 1893770"/>
                <a:gd name="connsiteY9" fmla="*/ 2014157 h 2561361"/>
                <a:gd name="connsiteX10" fmla="*/ 535020 w 1893770"/>
                <a:gd name="connsiteY10" fmla="*/ 2098071 h 2561361"/>
                <a:gd name="connsiteX11" fmla="*/ 875729 w 1893770"/>
                <a:gd name="connsiteY11" fmla="*/ 2043493 h 2561361"/>
                <a:gd name="connsiteX12" fmla="*/ 1167480 w 1893770"/>
                <a:gd name="connsiteY12" fmla="*/ 1859185 h 2561361"/>
                <a:gd name="connsiteX13" fmla="*/ 1363123 w 1893770"/>
                <a:gd name="connsiteY13" fmla="*/ 1574959 h 2561361"/>
                <a:gd name="connsiteX14" fmla="*/ 1431131 w 1893770"/>
                <a:gd name="connsiteY14" fmla="*/ 1236631 h 2561361"/>
                <a:gd name="connsiteX15" fmla="*/ 1360551 w 1893770"/>
                <a:gd name="connsiteY15" fmla="*/ 898874 h 2561361"/>
                <a:gd name="connsiteX16" fmla="*/ 1162717 w 1893770"/>
                <a:gd name="connsiteY16" fmla="*/ 616172 h 2561361"/>
                <a:gd name="connsiteX17" fmla="*/ 869538 w 1893770"/>
                <a:gd name="connsiteY17" fmla="*/ 434150 h 2561361"/>
                <a:gd name="connsiteX18" fmla="*/ 1029843 w 1893770"/>
                <a:gd name="connsiteY18" fmla="*/ 0 h 25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3770" h="2561361" fill="norm">
                  <a:moveTo>
                    <a:pt x="1029843" y="0"/>
                  </a:moveTo>
                  <a:cubicBezTo>
                    <a:pt x="1197578" y="61913"/>
                    <a:pt x="1351026" y="157163"/>
                    <a:pt x="1480852" y="280130"/>
                  </a:cubicBezTo>
                  <a:cubicBezTo>
                    <a:pt x="1610677" y="403003"/>
                    <a:pt x="1714214" y="551022"/>
                    <a:pt x="1785176" y="715137"/>
                  </a:cubicBezTo>
                  <a:cubicBezTo>
                    <a:pt x="1856137" y="879253"/>
                    <a:pt x="1893094" y="1056036"/>
                    <a:pt x="1893761" y="1234821"/>
                  </a:cubicBezTo>
                  <a:cubicBezTo>
                    <a:pt x="1894427" y="1413605"/>
                    <a:pt x="1858804" y="1590674"/>
                    <a:pt x="1789082" y="1755267"/>
                  </a:cubicBezTo>
                  <a:cubicBezTo>
                    <a:pt x="1719358" y="1919859"/>
                    <a:pt x="1616964" y="2068639"/>
                    <a:pt x="1488091" y="2192560"/>
                  </a:cubicBezTo>
                  <a:cubicBezTo>
                    <a:pt x="1359218" y="2316480"/>
                    <a:pt x="1206532" y="2412969"/>
                    <a:pt x="1039273" y="2476119"/>
                  </a:cubicBezTo>
                  <a:cubicBezTo>
                    <a:pt x="872014" y="2539270"/>
                    <a:pt x="693707" y="2567845"/>
                    <a:pt x="515017" y="2560129"/>
                  </a:cubicBezTo>
                  <a:cubicBezTo>
                    <a:pt x="336424" y="2552415"/>
                    <a:pt x="161163" y="2508503"/>
                    <a:pt x="0" y="2431065"/>
                  </a:cubicBezTo>
                  <a:lnTo>
                    <a:pt x="200311" y="2014157"/>
                  </a:lnTo>
                  <a:cubicBezTo>
                    <a:pt x="305086" y="2064448"/>
                    <a:pt x="418909" y="2093023"/>
                    <a:pt x="535020" y="2098071"/>
                  </a:cubicBezTo>
                  <a:cubicBezTo>
                    <a:pt x="651129" y="2103120"/>
                    <a:pt x="767049" y="2084547"/>
                    <a:pt x="875729" y="2043493"/>
                  </a:cubicBezTo>
                  <a:cubicBezTo>
                    <a:pt x="984409" y="2002440"/>
                    <a:pt x="1083659" y="1939766"/>
                    <a:pt x="1167480" y="1859185"/>
                  </a:cubicBezTo>
                  <a:cubicBezTo>
                    <a:pt x="1251299" y="1778603"/>
                    <a:pt x="1317784" y="1681925"/>
                    <a:pt x="1363123" y="1574959"/>
                  </a:cubicBezTo>
                  <a:cubicBezTo>
                    <a:pt x="1408462" y="1467992"/>
                    <a:pt x="1431608" y="1352836"/>
                    <a:pt x="1431131" y="1236631"/>
                  </a:cubicBezTo>
                  <a:cubicBezTo>
                    <a:pt x="1430656" y="1120425"/>
                    <a:pt x="1406653" y="1005459"/>
                    <a:pt x="1360551" y="898874"/>
                  </a:cubicBezTo>
                  <a:cubicBezTo>
                    <a:pt x="1314450" y="792289"/>
                    <a:pt x="1247109" y="695992"/>
                    <a:pt x="1162717" y="616172"/>
                  </a:cubicBezTo>
                  <a:cubicBezTo>
                    <a:pt x="1078325" y="536257"/>
                    <a:pt x="978598" y="474345"/>
                    <a:pt x="869538" y="434150"/>
                  </a:cubicBezTo>
                  <a:lnTo>
                    <a:pt x="1029843" y="0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31" name="Freeform: Shape 30"/>
            <p:cNvSpPr>
              <a:spLocks/>
            </p:cNvSpPr>
            <p:nvPr/>
          </p:nvSpPr>
          <p:spPr bwMode="white">
            <a:xfrm>
              <a:off x="16628795" y="9278188"/>
              <a:ext cx="1882083" cy="1045487"/>
            </a:xfrm>
            <a:custGeom>
              <a:avLst/>
              <a:gdLst>
                <a:gd name="connsiteX0" fmla="*/ 0 w 1400365"/>
                <a:gd name="connsiteY0" fmla="*/ 485192 h 777895"/>
                <a:gd name="connsiteX1" fmla="*/ 635126 w 1400365"/>
                <a:gd name="connsiteY1" fmla="*/ 58281 h 777895"/>
                <a:gd name="connsiteX2" fmla="*/ 1400366 w 1400365"/>
                <a:gd name="connsiteY2" fmla="*/ 55043 h 777895"/>
                <a:gd name="connsiteX3" fmla="*/ 1268349 w 1400365"/>
                <a:gd name="connsiteY3" fmla="*/ 498335 h 777895"/>
                <a:gd name="connsiteX4" fmla="*/ 770953 w 1400365"/>
                <a:gd name="connsiteY4" fmla="*/ 500432 h 777895"/>
                <a:gd name="connsiteX5" fmla="*/ 358140 w 1400365"/>
                <a:gd name="connsiteY5" fmla="*/ 777895 h 777895"/>
                <a:gd name="connsiteX6" fmla="*/ 0 w 1400365"/>
                <a:gd name="connsiteY6" fmla="*/ 485192 h 77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0365" h="777895" fill="norm">
                  <a:moveTo>
                    <a:pt x="0" y="485192"/>
                  </a:moveTo>
                  <a:cubicBezTo>
                    <a:pt x="164972" y="283357"/>
                    <a:pt x="385953" y="134862"/>
                    <a:pt x="635126" y="58281"/>
                  </a:cubicBezTo>
                  <a:cubicBezTo>
                    <a:pt x="884301" y="-18300"/>
                    <a:pt x="1150525" y="-19443"/>
                    <a:pt x="1400366" y="55043"/>
                  </a:cubicBezTo>
                  <a:lnTo>
                    <a:pt x="1268349" y="498335"/>
                  </a:lnTo>
                  <a:cubicBezTo>
                    <a:pt x="1105948" y="449949"/>
                    <a:pt x="932878" y="450710"/>
                    <a:pt x="770953" y="500432"/>
                  </a:cubicBezTo>
                  <a:cubicBezTo>
                    <a:pt x="609028" y="550152"/>
                    <a:pt x="465391" y="646736"/>
                    <a:pt x="358140" y="777895"/>
                  </a:cubicBezTo>
                  <a:lnTo>
                    <a:pt x="0" y="485192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32" name="Freeform: Shape 31"/>
            <p:cNvSpPr>
              <a:spLocks/>
            </p:cNvSpPr>
            <p:nvPr/>
          </p:nvSpPr>
          <p:spPr bwMode="white">
            <a:xfrm>
              <a:off x="16373402" y="10011573"/>
              <a:ext cx="696148" cy="585158"/>
            </a:xfrm>
            <a:custGeom>
              <a:avLst/>
              <a:gdLst>
                <a:gd name="connsiteX0" fmla="*/ 0 w 517969"/>
                <a:gd name="connsiteY0" fmla="*/ 252031 h 435387"/>
                <a:gd name="connsiteX1" fmla="*/ 143542 w 517969"/>
                <a:gd name="connsiteY1" fmla="*/ 0 h 435387"/>
                <a:gd name="connsiteX2" fmla="*/ 517970 w 517969"/>
                <a:gd name="connsiteY2" fmla="*/ 271558 h 435387"/>
                <a:gd name="connsiteX3" fmla="*/ 424721 w 517969"/>
                <a:gd name="connsiteY3" fmla="*/ 435387 h 435387"/>
                <a:gd name="connsiteX4" fmla="*/ 0 w 517969"/>
                <a:gd name="connsiteY4" fmla="*/ 252031 h 43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969" h="435387" fill="norm">
                  <a:moveTo>
                    <a:pt x="0" y="252031"/>
                  </a:moveTo>
                  <a:cubicBezTo>
                    <a:pt x="38481" y="162973"/>
                    <a:pt x="86583" y="78486"/>
                    <a:pt x="143542" y="0"/>
                  </a:cubicBezTo>
                  <a:lnTo>
                    <a:pt x="517970" y="271558"/>
                  </a:lnTo>
                  <a:cubicBezTo>
                    <a:pt x="480918" y="322612"/>
                    <a:pt x="449676" y="377476"/>
                    <a:pt x="424721" y="435387"/>
                  </a:cubicBezTo>
                  <a:lnTo>
                    <a:pt x="0" y="252031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37" name="Freeform: Shape 36"/>
            <p:cNvSpPr>
              <a:spLocks/>
            </p:cNvSpPr>
            <p:nvPr/>
          </p:nvSpPr>
          <p:spPr bwMode="white">
            <a:xfrm>
              <a:off x="16227725" y="10455914"/>
              <a:ext cx="689104" cy="635340"/>
            </a:xfrm>
            <a:custGeom>
              <a:avLst/>
              <a:gdLst>
                <a:gd name="connsiteX0" fmla="*/ 283 w 512728"/>
                <a:gd name="connsiteY0" fmla="*/ 472726 h 472725"/>
                <a:gd name="connsiteX1" fmla="*/ 77246 w 512728"/>
                <a:gd name="connsiteY1" fmla="*/ 0 h 472725"/>
                <a:gd name="connsiteX2" fmla="*/ 512729 w 512728"/>
                <a:gd name="connsiteY2" fmla="*/ 155829 h 472725"/>
                <a:gd name="connsiteX3" fmla="*/ 462723 w 512728"/>
                <a:gd name="connsiteY3" fmla="*/ 463105 h 472725"/>
                <a:gd name="connsiteX4" fmla="*/ 283 w 512728"/>
                <a:gd name="connsiteY4" fmla="*/ 472726 h 47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728" h="472725" fill="norm">
                  <a:moveTo>
                    <a:pt x="283" y="472726"/>
                  </a:moveTo>
                  <a:cubicBezTo>
                    <a:pt x="-3050" y="311753"/>
                    <a:pt x="23048" y="151543"/>
                    <a:pt x="77246" y="0"/>
                  </a:cubicBezTo>
                  <a:lnTo>
                    <a:pt x="512729" y="155829"/>
                  </a:lnTo>
                  <a:cubicBezTo>
                    <a:pt x="477486" y="254317"/>
                    <a:pt x="460532" y="358521"/>
                    <a:pt x="462723" y="463105"/>
                  </a:cubicBezTo>
                  <a:lnTo>
                    <a:pt x="283" y="472726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38" name="Freeform: Shape 37"/>
            <p:cNvSpPr>
              <a:spLocks/>
            </p:cNvSpPr>
            <p:nvPr/>
          </p:nvSpPr>
          <p:spPr bwMode="white">
            <a:xfrm>
              <a:off x="16233355" y="11144638"/>
              <a:ext cx="1198353" cy="1452206"/>
            </a:xfrm>
            <a:custGeom>
              <a:avLst/>
              <a:gdLst>
                <a:gd name="connsiteX0" fmla="*/ 662369 w 891635"/>
                <a:gd name="connsiteY0" fmla="*/ 1080516 h 1080515"/>
                <a:gd name="connsiteX1" fmla="*/ 201454 w 891635"/>
                <a:gd name="connsiteY1" fmla="*/ 640556 h 1080515"/>
                <a:gd name="connsiteX2" fmla="*/ 0 w 891635"/>
                <a:gd name="connsiteY2" fmla="*/ 36099 h 1080515"/>
                <a:gd name="connsiteX3" fmla="*/ 461106 w 891635"/>
                <a:gd name="connsiteY3" fmla="*/ 0 h 1080515"/>
                <a:gd name="connsiteX4" fmla="*/ 592074 w 891635"/>
                <a:gd name="connsiteY4" fmla="*/ 392906 h 1080515"/>
                <a:gd name="connsiteX5" fmla="*/ 891635 w 891635"/>
                <a:gd name="connsiteY5" fmla="*/ 678846 h 1080515"/>
                <a:gd name="connsiteX6" fmla="*/ 662369 w 891635"/>
                <a:gd name="connsiteY6" fmla="*/ 1080516 h 108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635" h="1080515" fill="norm">
                  <a:moveTo>
                    <a:pt x="662369" y="1080516"/>
                  </a:moveTo>
                  <a:cubicBezTo>
                    <a:pt x="475107" y="973645"/>
                    <a:pt x="316897" y="822579"/>
                    <a:pt x="201454" y="640556"/>
                  </a:cubicBezTo>
                  <a:cubicBezTo>
                    <a:pt x="86011" y="458534"/>
                    <a:pt x="16859" y="250984"/>
                    <a:pt x="0" y="36099"/>
                  </a:cubicBezTo>
                  <a:lnTo>
                    <a:pt x="461106" y="0"/>
                  </a:lnTo>
                  <a:cubicBezTo>
                    <a:pt x="472060" y="139731"/>
                    <a:pt x="517017" y="274605"/>
                    <a:pt x="592074" y="392906"/>
                  </a:cubicBezTo>
                  <a:cubicBezTo>
                    <a:pt x="667131" y="511206"/>
                    <a:pt x="770001" y="609409"/>
                    <a:pt x="891635" y="678846"/>
                  </a:cubicBezTo>
                  <a:lnTo>
                    <a:pt x="662369" y="1080516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39" name="Freeform: Shape 38"/>
            <p:cNvSpPr>
              <a:spLocks/>
            </p:cNvSpPr>
            <p:nvPr/>
          </p:nvSpPr>
          <p:spPr bwMode="white">
            <a:xfrm rot="21260819">
              <a:off x="14121128" y="8884454"/>
              <a:ext cx="358173" cy="358173"/>
            </a:xfrm>
            <a:custGeom>
              <a:avLst/>
              <a:gdLst>
                <a:gd name="connsiteX0" fmla="*/ 266500 w 266499"/>
                <a:gd name="connsiteY0" fmla="*/ 133250 h 266499"/>
                <a:gd name="connsiteX1" fmla="*/ 133250 w 266499"/>
                <a:gd name="connsiteY1" fmla="*/ 266500 h 266499"/>
                <a:gd name="connsiteX2" fmla="*/ 1 w 266499"/>
                <a:gd name="connsiteY2" fmla="*/ 133250 h 266499"/>
                <a:gd name="connsiteX3" fmla="*/ 133250 w 266499"/>
                <a:gd name="connsiteY3" fmla="*/ 0 h 266499"/>
                <a:gd name="connsiteX4" fmla="*/ 266500 w 266499"/>
                <a:gd name="connsiteY4" fmla="*/ 133250 h 26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99" h="266499" fill="norm">
                  <a:moveTo>
                    <a:pt x="266500" y="133250"/>
                  </a:moveTo>
                  <a:cubicBezTo>
                    <a:pt x="266500" y="206842"/>
                    <a:pt x="206842" y="266500"/>
                    <a:pt x="133250" y="266500"/>
                  </a:cubicBezTo>
                  <a:cubicBezTo>
                    <a:pt x="59659" y="266500"/>
                    <a:pt x="1" y="206842"/>
                    <a:pt x="1" y="133250"/>
                  </a:cubicBezTo>
                  <a:cubicBezTo>
                    <a:pt x="1" y="59658"/>
                    <a:pt x="59659" y="0"/>
                    <a:pt x="133250" y="0"/>
                  </a:cubicBezTo>
                  <a:cubicBezTo>
                    <a:pt x="206842" y="0"/>
                    <a:pt x="266500" y="59658"/>
                    <a:pt x="266500" y="133250"/>
                  </a:cubicBez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40" name="Freeform: Shape 39"/>
            <p:cNvSpPr>
              <a:spLocks/>
            </p:cNvSpPr>
            <p:nvPr/>
          </p:nvSpPr>
          <p:spPr bwMode="white">
            <a:xfrm>
              <a:off x="5122634" y="11905434"/>
              <a:ext cx="358187" cy="358187"/>
            </a:xfrm>
            <a:custGeom>
              <a:avLst/>
              <a:gdLst>
                <a:gd name="connsiteX0" fmla="*/ 266509 w 266509"/>
                <a:gd name="connsiteY0" fmla="*/ 133254 h 266509"/>
                <a:gd name="connsiteX1" fmla="*/ 133255 w 266509"/>
                <a:gd name="connsiteY1" fmla="*/ 266509 h 266509"/>
                <a:gd name="connsiteX2" fmla="*/ 0 w 266509"/>
                <a:gd name="connsiteY2" fmla="*/ 133254 h 266509"/>
                <a:gd name="connsiteX3" fmla="*/ 133255 w 266509"/>
                <a:gd name="connsiteY3" fmla="*/ 0 h 266509"/>
                <a:gd name="connsiteX4" fmla="*/ 266509 w 266509"/>
                <a:gd name="connsiteY4" fmla="*/ 133254 h 26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509" h="266509" fill="norm">
                  <a:moveTo>
                    <a:pt x="266509" y="133254"/>
                  </a:moveTo>
                  <a:cubicBezTo>
                    <a:pt x="266509" y="206849"/>
                    <a:pt x="206849" y="266509"/>
                    <a:pt x="133255" y="266509"/>
                  </a:cubicBezTo>
                  <a:cubicBezTo>
                    <a:pt x="59660" y="266509"/>
                    <a:pt x="0" y="206849"/>
                    <a:pt x="0" y="133254"/>
                  </a:cubicBezTo>
                  <a:cubicBezTo>
                    <a:pt x="0" y="59660"/>
                    <a:pt x="59660" y="0"/>
                    <a:pt x="133255" y="0"/>
                  </a:cubicBezTo>
                  <a:cubicBezTo>
                    <a:pt x="206849" y="0"/>
                    <a:pt x="266509" y="59660"/>
                    <a:pt x="266509" y="133254"/>
                  </a:cubicBez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41" name="Freeform: Shape 40"/>
            <p:cNvSpPr>
              <a:spLocks/>
            </p:cNvSpPr>
            <p:nvPr/>
          </p:nvSpPr>
          <p:spPr bwMode="white">
            <a:xfrm rot="21046898">
              <a:off x="16490804" y="5466015"/>
              <a:ext cx="358192" cy="358192"/>
            </a:xfrm>
            <a:custGeom>
              <a:avLst/>
              <a:gdLst>
                <a:gd name="connsiteX0" fmla="*/ 266514 w 266513"/>
                <a:gd name="connsiteY0" fmla="*/ 133257 h 266513"/>
                <a:gd name="connsiteX1" fmla="*/ 133257 w 266513"/>
                <a:gd name="connsiteY1" fmla="*/ 266514 h 266513"/>
                <a:gd name="connsiteX2" fmla="*/ 1 w 266513"/>
                <a:gd name="connsiteY2" fmla="*/ 133257 h 266513"/>
                <a:gd name="connsiteX3" fmla="*/ 133257 w 266513"/>
                <a:gd name="connsiteY3" fmla="*/ 0 h 266513"/>
                <a:gd name="connsiteX4" fmla="*/ 266514 w 266513"/>
                <a:gd name="connsiteY4" fmla="*/ 133257 h 26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513" h="266513" fill="norm">
                  <a:moveTo>
                    <a:pt x="266514" y="133257"/>
                  </a:moveTo>
                  <a:cubicBezTo>
                    <a:pt x="266514" y="206852"/>
                    <a:pt x="206853" y="266514"/>
                    <a:pt x="133257" y="266514"/>
                  </a:cubicBezTo>
                  <a:cubicBezTo>
                    <a:pt x="59662" y="266514"/>
                    <a:pt x="1" y="206852"/>
                    <a:pt x="1" y="133257"/>
                  </a:cubicBezTo>
                  <a:cubicBezTo>
                    <a:pt x="1" y="59662"/>
                    <a:pt x="59662" y="0"/>
                    <a:pt x="133257" y="0"/>
                  </a:cubicBezTo>
                  <a:cubicBezTo>
                    <a:pt x="206853" y="0"/>
                    <a:pt x="266514" y="59662"/>
                    <a:pt x="266514" y="133257"/>
                  </a:cubicBez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42" name="Freeform: Shape 41"/>
            <p:cNvSpPr>
              <a:spLocks/>
            </p:cNvSpPr>
            <p:nvPr/>
          </p:nvSpPr>
          <p:spPr bwMode="white">
            <a:xfrm rot="20249974">
              <a:off x="2152859" y="2829205"/>
              <a:ext cx="358196" cy="358196"/>
            </a:xfrm>
            <a:custGeom>
              <a:avLst/>
              <a:gdLst>
                <a:gd name="connsiteX0" fmla="*/ 266516 w 266516"/>
                <a:gd name="connsiteY0" fmla="*/ 133258 h 266516"/>
                <a:gd name="connsiteX1" fmla="*/ 133258 w 266516"/>
                <a:gd name="connsiteY1" fmla="*/ 266516 h 266516"/>
                <a:gd name="connsiteX2" fmla="*/ 0 w 266516"/>
                <a:gd name="connsiteY2" fmla="*/ 133258 h 266516"/>
                <a:gd name="connsiteX3" fmla="*/ 133258 w 266516"/>
                <a:gd name="connsiteY3" fmla="*/ 0 h 266516"/>
                <a:gd name="connsiteX4" fmla="*/ 266516 w 266516"/>
                <a:gd name="connsiteY4" fmla="*/ 133258 h 266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516" h="266516" fill="norm">
                  <a:moveTo>
                    <a:pt x="266516" y="133258"/>
                  </a:moveTo>
                  <a:cubicBezTo>
                    <a:pt x="266516" y="206855"/>
                    <a:pt x="206854" y="266516"/>
                    <a:pt x="133258" y="266516"/>
                  </a:cubicBezTo>
                  <a:cubicBezTo>
                    <a:pt x="59662" y="266516"/>
                    <a:pt x="0" y="206855"/>
                    <a:pt x="0" y="133258"/>
                  </a:cubicBezTo>
                  <a:cubicBezTo>
                    <a:pt x="0" y="59662"/>
                    <a:pt x="59662" y="0"/>
                    <a:pt x="133258" y="0"/>
                  </a:cubicBezTo>
                  <a:cubicBezTo>
                    <a:pt x="206855" y="0"/>
                    <a:pt x="266516" y="59662"/>
                    <a:pt x="266516" y="133258"/>
                  </a:cubicBez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43" name="Freeform: Shape 42"/>
            <p:cNvSpPr>
              <a:spLocks/>
            </p:cNvSpPr>
            <p:nvPr/>
          </p:nvSpPr>
          <p:spPr bwMode="white">
            <a:xfrm>
              <a:off x="20932548" y="972911"/>
              <a:ext cx="307237" cy="307237"/>
            </a:xfrm>
            <a:custGeom>
              <a:avLst/>
              <a:gdLst>
                <a:gd name="connsiteX0" fmla="*/ 228600 w 228600"/>
                <a:gd name="connsiteY0" fmla="*/ 114300 h 228600"/>
                <a:gd name="connsiteX1" fmla="*/ 114300 w 228600"/>
                <a:gd name="connsiteY1" fmla="*/ 228600 h 228600"/>
                <a:gd name="connsiteX2" fmla="*/ 0 w 228600"/>
                <a:gd name="connsiteY2" fmla="*/ 114300 h 228600"/>
                <a:gd name="connsiteX3" fmla="*/ 114300 w 228600"/>
                <a:gd name="connsiteY3" fmla="*/ 0 h 228600"/>
                <a:gd name="connsiteX4" fmla="*/ 228600 w 228600"/>
                <a:gd name="connsiteY4" fmla="*/ 1143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 fill="norm">
                  <a:moveTo>
                    <a:pt x="228600" y="114300"/>
                  </a:moveTo>
                  <a:cubicBezTo>
                    <a:pt x="228600" y="177426"/>
                    <a:pt x="177426" y="228600"/>
                    <a:pt x="114300" y="228600"/>
                  </a:cubicBezTo>
                  <a:cubicBezTo>
                    <a:pt x="51173" y="228600"/>
                    <a:pt x="0" y="177426"/>
                    <a:pt x="0" y="114300"/>
                  </a:cubicBezTo>
                  <a:cubicBezTo>
                    <a:pt x="0" y="51174"/>
                    <a:pt x="51173" y="0"/>
                    <a:pt x="114300" y="0"/>
                  </a:cubicBezTo>
                  <a:cubicBezTo>
                    <a:pt x="177426" y="0"/>
                    <a:pt x="228600" y="51174"/>
                    <a:pt x="228600" y="114300"/>
                  </a:cubicBez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45" name="Freeform: Shape 44"/>
            <p:cNvSpPr>
              <a:spLocks/>
            </p:cNvSpPr>
            <p:nvPr/>
          </p:nvSpPr>
          <p:spPr bwMode="white">
            <a:xfrm>
              <a:off x="-1842434" y="3785283"/>
              <a:ext cx="2844775" cy="3847706"/>
            </a:xfrm>
            <a:custGeom>
              <a:avLst/>
              <a:gdLst>
                <a:gd name="connsiteX0" fmla="*/ 1150906 w 2116656"/>
                <a:gd name="connsiteY0" fmla="*/ 0 h 2862888"/>
                <a:gd name="connsiteX1" fmla="*/ 1654969 w 2116656"/>
                <a:gd name="connsiteY1" fmla="*/ 313087 h 2862888"/>
                <a:gd name="connsiteX2" fmla="*/ 1995202 w 2116656"/>
                <a:gd name="connsiteY2" fmla="*/ 799243 h 2862888"/>
                <a:gd name="connsiteX3" fmla="*/ 2116646 w 2116656"/>
                <a:gd name="connsiteY3" fmla="*/ 1380077 h 2862888"/>
                <a:gd name="connsiteX4" fmla="*/ 1999679 w 2116656"/>
                <a:gd name="connsiteY4" fmla="*/ 1961865 h 2862888"/>
                <a:gd name="connsiteX5" fmla="*/ 1663160 w 2116656"/>
                <a:gd name="connsiteY5" fmla="*/ 2450688 h 2862888"/>
                <a:gd name="connsiteX6" fmla="*/ 1161479 w 2116656"/>
                <a:gd name="connsiteY6" fmla="*/ 2767584 h 2862888"/>
                <a:gd name="connsiteX7" fmla="*/ 575596 w 2116656"/>
                <a:gd name="connsiteY7" fmla="*/ 2861501 h 2862888"/>
                <a:gd name="connsiteX8" fmla="*/ 0 w 2116656"/>
                <a:gd name="connsiteY8" fmla="*/ 2717292 h 2862888"/>
                <a:gd name="connsiteX9" fmla="*/ 223838 w 2116656"/>
                <a:gd name="connsiteY9" fmla="*/ 2251234 h 2862888"/>
                <a:gd name="connsiteX10" fmla="*/ 597980 w 2116656"/>
                <a:gd name="connsiteY10" fmla="*/ 2344960 h 2862888"/>
                <a:gd name="connsiteX11" fmla="*/ 978789 w 2116656"/>
                <a:gd name="connsiteY11" fmla="*/ 2283905 h 2862888"/>
                <a:gd name="connsiteX12" fmla="*/ 1304925 w 2116656"/>
                <a:gd name="connsiteY12" fmla="*/ 2077879 h 2862888"/>
                <a:gd name="connsiteX13" fmla="*/ 1523619 w 2116656"/>
                <a:gd name="connsiteY13" fmla="*/ 1760125 h 2862888"/>
                <a:gd name="connsiteX14" fmla="*/ 1599629 w 2116656"/>
                <a:gd name="connsiteY14" fmla="*/ 1381983 h 2862888"/>
                <a:gd name="connsiteX15" fmla="*/ 1520666 w 2116656"/>
                <a:gd name="connsiteY15" fmla="*/ 1004411 h 2862888"/>
                <a:gd name="connsiteX16" fmla="*/ 1299496 w 2116656"/>
                <a:gd name="connsiteY16" fmla="*/ 688372 h 2862888"/>
                <a:gd name="connsiteX17" fmla="*/ 971836 w 2116656"/>
                <a:gd name="connsiteY17" fmla="*/ 484918 h 2862888"/>
                <a:gd name="connsiteX18" fmla="*/ 1150906 w 2116656"/>
                <a:gd name="connsiteY18" fmla="*/ 0 h 286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16656" h="2862888" fill="norm">
                  <a:moveTo>
                    <a:pt x="1150906" y="0"/>
                  </a:moveTo>
                  <a:cubicBezTo>
                    <a:pt x="1338358" y="69152"/>
                    <a:pt x="1509903" y="175736"/>
                    <a:pt x="1654969" y="313087"/>
                  </a:cubicBezTo>
                  <a:cubicBezTo>
                    <a:pt x="1800130" y="450438"/>
                    <a:pt x="1915859" y="615887"/>
                    <a:pt x="1995202" y="799243"/>
                  </a:cubicBezTo>
                  <a:cubicBezTo>
                    <a:pt x="2074545" y="982695"/>
                    <a:pt x="2115884" y="1180243"/>
                    <a:pt x="2116646" y="1380077"/>
                  </a:cubicBezTo>
                  <a:cubicBezTo>
                    <a:pt x="2117408" y="1579912"/>
                    <a:pt x="2077593" y="1777842"/>
                    <a:pt x="1999679" y="1961865"/>
                  </a:cubicBezTo>
                  <a:cubicBezTo>
                    <a:pt x="1921764" y="2145888"/>
                    <a:pt x="1807274" y="2312194"/>
                    <a:pt x="1663160" y="2450688"/>
                  </a:cubicBezTo>
                  <a:cubicBezTo>
                    <a:pt x="1519047" y="2589181"/>
                    <a:pt x="1348454" y="2697004"/>
                    <a:pt x="1161479" y="2767584"/>
                  </a:cubicBezTo>
                  <a:cubicBezTo>
                    <a:pt x="974503" y="2838165"/>
                    <a:pt x="775240" y="2870169"/>
                    <a:pt x="575596" y="2861501"/>
                  </a:cubicBezTo>
                  <a:cubicBezTo>
                    <a:pt x="375952" y="2852833"/>
                    <a:pt x="180118" y="2803780"/>
                    <a:pt x="0" y="2717292"/>
                  </a:cubicBezTo>
                  <a:lnTo>
                    <a:pt x="223838" y="2251234"/>
                  </a:lnTo>
                  <a:cubicBezTo>
                    <a:pt x="340900" y="2307431"/>
                    <a:pt x="468249" y="2339340"/>
                    <a:pt x="597980" y="2344960"/>
                  </a:cubicBezTo>
                  <a:cubicBezTo>
                    <a:pt x="727710" y="2350580"/>
                    <a:pt x="857345" y="2329815"/>
                    <a:pt x="978789" y="2283905"/>
                  </a:cubicBezTo>
                  <a:cubicBezTo>
                    <a:pt x="1100328" y="2237994"/>
                    <a:pt x="1211199" y="2167890"/>
                    <a:pt x="1304925" y="2077879"/>
                  </a:cubicBezTo>
                  <a:cubicBezTo>
                    <a:pt x="1398556" y="1987868"/>
                    <a:pt x="1472946" y="1879759"/>
                    <a:pt x="1523619" y="1760125"/>
                  </a:cubicBezTo>
                  <a:cubicBezTo>
                    <a:pt x="1574292" y="1640491"/>
                    <a:pt x="1600105" y="1511904"/>
                    <a:pt x="1599629" y="1381983"/>
                  </a:cubicBezTo>
                  <a:cubicBezTo>
                    <a:pt x="1599152" y="1252061"/>
                    <a:pt x="1572292" y="1123665"/>
                    <a:pt x="1520666" y="1004411"/>
                  </a:cubicBezTo>
                  <a:cubicBezTo>
                    <a:pt x="1469136" y="885158"/>
                    <a:pt x="1393889" y="777717"/>
                    <a:pt x="1299496" y="688372"/>
                  </a:cubicBezTo>
                  <a:cubicBezTo>
                    <a:pt x="1205198" y="599027"/>
                    <a:pt x="1093661" y="529876"/>
                    <a:pt x="971836" y="484918"/>
                  </a:cubicBezTo>
                  <a:lnTo>
                    <a:pt x="1150906" y="0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46" name="Freeform: Shape 45"/>
            <p:cNvSpPr>
              <a:spLocks/>
            </p:cNvSpPr>
            <p:nvPr/>
          </p:nvSpPr>
          <p:spPr bwMode="white">
            <a:xfrm>
              <a:off x="10395591" y="613826"/>
              <a:ext cx="1448818" cy="1659593"/>
            </a:xfrm>
            <a:custGeom>
              <a:avLst/>
              <a:gdLst>
                <a:gd name="connsiteX0" fmla="*/ 170688 w 1077994"/>
                <a:gd name="connsiteY0" fmla="*/ 1234821 h 1234821"/>
                <a:gd name="connsiteX1" fmla="*/ 565023 w 1077994"/>
                <a:gd name="connsiteY1" fmla="*/ 1088517 h 1234821"/>
                <a:gd name="connsiteX2" fmla="*/ 873348 w 1077994"/>
                <a:gd name="connsiteY2" fmla="*/ 802481 h 1234821"/>
                <a:gd name="connsiteX3" fmla="*/ 1048702 w 1077994"/>
                <a:gd name="connsiteY3" fmla="*/ 420243 h 1234821"/>
                <a:gd name="connsiteX4" fmla="*/ 1064419 w 1077994"/>
                <a:gd name="connsiteY4" fmla="*/ 0 h 1234821"/>
                <a:gd name="connsiteX5" fmla="*/ 0 w 1077994"/>
                <a:gd name="connsiteY5" fmla="*/ 170498 h 1234821"/>
                <a:gd name="connsiteX6" fmla="*/ 170688 w 1077994"/>
                <a:gd name="connsiteY6" fmla="*/ 1234821 h 1234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994" h="1234821" fill="norm">
                  <a:moveTo>
                    <a:pt x="170688" y="1234821"/>
                  </a:moveTo>
                  <a:cubicBezTo>
                    <a:pt x="310420" y="1212437"/>
                    <a:pt x="444437" y="1162717"/>
                    <a:pt x="565023" y="1088517"/>
                  </a:cubicBezTo>
                  <a:cubicBezTo>
                    <a:pt x="685609" y="1014317"/>
                    <a:pt x="790289" y="917067"/>
                    <a:pt x="873348" y="802481"/>
                  </a:cubicBezTo>
                  <a:cubicBezTo>
                    <a:pt x="956310" y="687800"/>
                    <a:pt x="1015937" y="557879"/>
                    <a:pt x="1048702" y="420243"/>
                  </a:cubicBezTo>
                  <a:cubicBezTo>
                    <a:pt x="1081469" y="282512"/>
                    <a:pt x="1086802" y="139732"/>
                    <a:pt x="1064419" y="0"/>
                  </a:cubicBezTo>
                  <a:lnTo>
                    <a:pt x="0" y="170498"/>
                  </a:lnTo>
                  <a:lnTo>
                    <a:pt x="170688" y="1234821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47" name="Freeform: Shape 46"/>
            <p:cNvSpPr>
              <a:spLocks/>
            </p:cNvSpPr>
            <p:nvPr/>
          </p:nvSpPr>
          <p:spPr bwMode="white">
            <a:xfrm>
              <a:off x="8709199" y="-753189"/>
              <a:ext cx="2879369" cy="2897428"/>
            </a:xfrm>
            <a:custGeom>
              <a:avLst/>
              <a:gdLst>
                <a:gd name="connsiteX0" fmla="*/ 2142397 w 2142396"/>
                <a:gd name="connsiteY0" fmla="*/ 908354 h 2155833"/>
                <a:gd name="connsiteX1" fmla="*/ 1868743 w 2142396"/>
                <a:gd name="connsiteY1" fmla="*/ 345521 h 2155833"/>
                <a:gd name="connsiteX2" fmla="*/ 1328580 w 2142396"/>
                <a:gd name="connsiteY2" fmla="*/ 29577 h 2155833"/>
                <a:gd name="connsiteX3" fmla="*/ 703931 w 2142396"/>
                <a:gd name="connsiteY3" fmla="*/ 67010 h 2155833"/>
                <a:gd name="connsiteX4" fmla="*/ 205297 w 2142396"/>
                <a:gd name="connsiteY4" fmla="*/ 445153 h 2155833"/>
                <a:gd name="connsiteX5" fmla="*/ 795 w 2142396"/>
                <a:gd name="connsiteY5" fmla="*/ 1036560 h 2155833"/>
                <a:gd name="connsiteX6" fmla="*/ 159386 w 2142396"/>
                <a:gd name="connsiteY6" fmla="*/ 1641969 h 2155833"/>
                <a:gd name="connsiteX7" fmla="*/ 627540 w 2142396"/>
                <a:gd name="connsiteY7" fmla="*/ 2057259 h 2155833"/>
                <a:gd name="connsiteX8" fmla="*/ 1247522 w 2142396"/>
                <a:gd name="connsiteY8" fmla="*/ 2142413 h 2155833"/>
                <a:gd name="connsiteX9" fmla="*/ 1077882 w 2142396"/>
                <a:gd name="connsiteY9" fmla="*/ 1077898 h 2155833"/>
                <a:gd name="connsiteX10" fmla="*/ 2142397 w 2142396"/>
                <a:gd name="connsiteY10" fmla="*/ 908354 h 215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2396" h="2155833" fill="norm">
                  <a:moveTo>
                    <a:pt x="2142397" y="908354"/>
                  </a:moveTo>
                  <a:cubicBezTo>
                    <a:pt x="2108869" y="697851"/>
                    <a:pt x="2013618" y="501922"/>
                    <a:pt x="1868743" y="345521"/>
                  </a:cubicBezTo>
                  <a:cubicBezTo>
                    <a:pt x="1723868" y="189121"/>
                    <a:pt x="1535939" y="79202"/>
                    <a:pt x="1328580" y="29577"/>
                  </a:cubicBezTo>
                  <a:cubicBezTo>
                    <a:pt x="1121221" y="-20048"/>
                    <a:pt x="903861" y="-6999"/>
                    <a:pt x="703931" y="67010"/>
                  </a:cubicBezTo>
                  <a:cubicBezTo>
                    <a:pt x="504001" y="141020"/>
                    <a:pt x="330455" y="272560"/>
                    <a:pt x="205297" y="445153"/>
                  </a:cubicBezTo>
                  <a:cubicBezTo>
                    <a:pt x="80138" y="617746"/>
                    <a:pt x="8987" y="823581"/>
                    <a:pt x="795" y="1036560"/>
                  </a:cubicBezTo>
                  <a:cubicBezTo>
                    <a:pt x="-7397" y="1249634"/>
                    <a:pt x="47849" y="1460232"/>
                    <a:pt x="159386" y="1641969"/>
                  </a:cubicBezTo>
                  <a:cubicBezTo>
                    <a:pt x="270924" y="1823706"/>
                    <a:pt x="433897" y="1968105"/>
                    <a:pt x="627540" y="2057259"/>
                  </a:cubicBezTo>
                  <a:cubicBezTo>
                    <a:pt x="821278" y="2146318"/>
                    <a:pt x="1037020" y="2175941"/>
                    <a:pt x="1247522" y="2142413"/>
                  </a:cubicBezTo>
                  <a:lnTo>
                    <a:pt x="1077882" y="1077898"/>
                  </a:lnTo>
                  <a:lnTo>
                    <a:pt x="2142397" y="908354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60" name="Freeform: Shape 59"/>
            <p:cNvSpPr>
              <a:spLocks/>
            </p:cNvSpPr>
            <p:nvPr/>
          </p:nvSpPr>
          <p:spPr bwMode="white">
            <a:xfrm>
              <a:off x="21847890" y="-89617"/>
              <a:ext cx="2006608" cy="1174413"/>
            </a:xfrm>
            <a:custGeom>
              <a:avLst/>
              <a:gdLst>
                <a:gd name="connsiteX0" fmla="*/ 0 w 2006608"/>
                <a:gd name="connsiteY0" fmla="*/ 0 h 1174413"/>
                <a:gd name="connsiteX1" fmla="*/ 626864 w 2006608"/>
                <a:gd name="connsiteY1" fmla="*/ 0 h 1174413"/>
                <a:gd name="connsiteX2" fmla="*/ 665754 w 2006608"/>
                <a:gd name="connsiteY2" fmla="*/ 39374 h 1174413"/>
                <a:gd name="connsiteX3" fmla="*/ 2006608 w 2006608"/>
                <a:gd name="connsiteY3" fmla="*/ 715735 h 1174413"/>
                <a:gd name="connsiteX4" fmla="*/ 1918790 w 2006608"/>
                <a:gd name="connsiteY4" fmla="*/ 1174413 h 1174413"/>
                <a:gd name="connsiteX5" fmla="*/ 140052 w 2006608"/>
                <a:gd name="connsiteY5" fmla="*/ 171056 h 1174413"/>
                <a:gd name="connsiteX6" fmla="*/ 0 w 2006608"/>
                <a:gd name="connsiteY6" fmla="*/ 0 h 117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6608" h="1174413" fill="norm">
                  <a:moveTo>
                    <a:pt x="0" y="0"/>
                  </a:moveTo>
                  <a:lnTo>
                    <a:pt x="626864" y="0"/>
                  </a:lnTo>
                  <a:lnTo>
                    <a:pt x="665754" y="39374"/>
                  </a:lnTo>
                  <a:cubicBezTo>
                    <a:pt x="1038428" y="383174"/>
                    <a:pt x="1502068" y="619051"/>
                    <a:pt x="2006608" y="715735"/>
                  </a:cubicBezTo>
                  <a:lnTo>
                    <a:pt x="1918790" y="1174413"/>
                  </a:lnTo>
                  <a:cubicBezTo>
                    <a:pt x="1229682" y="1042462"/>
                    <a:pt x="605754" y="688513"/>
                    <a:pt x="140052" y="1710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>
              <a:noAutofit/>
            </a:bodyPr>
            <a:lstStyle/>
            <a:p>
              <a:pPr defTabSz="914400"/>
              <a:endParaRPr lang="en-US" dirty="0"/>
            </a:p>
          </p:txBody>
        </p:sp>
        <p:sp>
          <p:nvSpPr>
            <p:cNvPr id="86" name="Freeform: Shape 85"/>
            <p:cNvSpPr>
              <a:spLocks/>
            </p:cNvSpPr>
            <p:nvPr/>
          </p:nvSpPr>
          <p:spPr bwMode="white">
            <a:xfrm>
              <a:off x="23958960" y="652487"/>
              <a:ext cx="575941" cy="489549"/>
            </a:xfrm>
            <a:custGeom>
              <a:avLst/>
              <a:gdLst>
                <a:gd name="connsiteX0" fmla="*/ 0 w 428529"/>
                <a:gd name="connsiteY0" fmla="*/ 344614 h 364249"/>
                <a:gd name="connsiteX1" fmla="*/ 428530 w 428529"/>
                <a:gd name="connsiteY1" fmla="*/ 361093 h 364249"/>
                <a:gd name="connsiteX2" fmla="*/ 410624 w 428529"/>
                <a:gd name="connsiteY2" fmla="*/ 14097 h 364249"/>
                <a:gd name="connsiteX3" fmla="*/ 44578 w 428529"/>
                <a:gd name="connsiteY3" fmla="*/ 0 h 364249"/>
                <a:gd name="connsiteX4" fmla="*/ 0 w 428529"/>
                <a:gd name="connsiteY4" fmla="*/ 344614 h 36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529" h="364249" fill="norm">
                  <a:moveTo>
                    <a:pt x="0" y="344614"/>
                  </a:moveTo>
                  <a:cubicBezTo>
                    <a:pt x="142018" y="362998"/>
                    <a:pt x="285464" y="368427"/>
                    <a:pt x="428530" y="361093"/>
                  </a:cubicBezTo>
                  <a:lnTo>
                    <a:pt x="410624" y="14097"/>
                  </a:lnTo>
                  <a:cubicBezTo>
                    <a:pt x="288417" y="20383"/>
                    <a:pt x="165926" y="15716"/>
                    <a:pt x="44578" y="0"/>
                  </a:cubicBezTo>
                  <a:lnTo>
                    <a:pt x="0" y="344614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grpSp>
          <p:nvGrpSpPr>
            <p:cNvPr id="87" name="Graphic 5"/>
            <p:cNvGrpSpPr>
              <a:grpSpLocks/>
            </p:cNvGrpSpPr>
            <p:nvPr/>
          </p:nvGrpSpPr>
          <p:grpSpPr bwMode="white">
            <a:xfrm>
              <a:off x="8451037" y="12238274"/>
              <a:ext cx="2343963" cy="1600194"/>
              <a:chOff x="9944862" y="17295971"/>
              <a:chExt cx="1744027" cy="1190625"/>
            </a:xfrm>
            <a:solidFill>
              <a:schemeClr val="bg1">
                <a:alpha val="21000"/>
              </a:schemeClr>
            </a:solidFill>
            <a:ln>
              <a:headEnd type="none"/>
              <a:tailEnd type="none"/>
            </a:ln>
          </p:grpSpPr>
          <p:sp>
            <p:nvSpPr>
              <p:cNvPr id="90" name="Freeform: Shape 89"/>
              <p:cNvSpPr>
                <a:spLocks/>
              </p:cNvSpPr>
              <p:nvPr/>
            </p:nvSpPr>
            <p:spPr bwMode="white">
              <a:xfrm>
                <a:off x="9944862" y="17295971"/>
                <a:ext cx="288321" cy="1190625"/>
              </a:xfrm>
              <a:custGeom>
                <a:avLst/>
                <a:gdLst>
                  <a:gd name="connsiteX0" fmla="*/ 0 w 288321"/>
                  <a:gd name="connsiteY0" fmla="*/ 0 h 1190625"/>
                  <a:gd name="connsiteX1" fmla="*/ 288322 w 288321"/>
                  <a:gd name="connsiteY1" fmla="*/ 0 h 1190625"/>
                  <a:gd name="connsiteX2" fmla="*/ 288322 w 288321"/>
                  <a:gd name="connsiteY2" fmla="*/ 1190625 h 1190625"/>
                  <a:gd name="connsiteX3" fmla="*/ 0 w 288321"/>
                  <a:gd name="connsiteY3" fmla="*/ 1190625 h 119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321" h="1190625" fill="norm">
                    <a:moveTo>
                      <a:pt x="0" y="0"/>
                    </a:moveTo>
                    <a:lnTo>
                      <a:pt x="288322" y="0"/>
                    </a:lnTo>
                    <a:lnTo>
                      <a:pt x="288322" y="1190625"/>
                    </a:lnTo>
                    <a:lnTo>
                      <a:pt x="0" y="11906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  <p:sp>
            <p:nvSpPr>
              <p:cNvPr id="91" name="Freeform: Shape 90"/>
              <p:cNvSpPr>
                <a:spLocks/>
              </p:cNvSpPr>
              <p:nvPr/>
            </p:nvSpPr>
            <p:spPr bwMode="white">
              <a:xfrm>
                <a:off x="10673143" y="17843849"/>
                <a:ext cx="288321" cy="642747"/>
              </a:xfrm>
              <a:custGeom>
                <a:avLst/>
                <a:gdLst>
                  <a:gd name="connsiteX0" fmla="*/ 0 w 288321"/>
                  <a:gd name="connsiteY0" fmla="*/ 0 h 642747"/>
                  <a:gd name="connsiteX1" fmla="*/ 288322 w 288321"/>
                  <a:gd name="connsiteY1" fmla="*/ 0 h 642747"/>
                  <a:gd name="connsiteX2" fmla="*/ 288322 w 288321"/>
                  <a:gd name="connsiteY2" fmla="*/ 642747 h 642747"/>
                  <a:gd name="connsiteX3" fmla="*/ 0 w 288321"/>
                  <a:gd name="connsiteY3" fmla="*/ 642747 h 642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321" h="642747" fill="norm">
                    <a:moveTo>
                      <a:pt x="0" y="0"/>
                    </a:moveTo>
                    <a:lnTo>
                      <a:pt x="288322" y="0"/>
                    </a:lnTo>
                    <a:lnTo>
                      <a:pt x="288322" y="642747"/>
                    </a:lnTo>
                    <a:lnTo>
                      <a:pt x="0" y="642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  <p:sp>
            <p:nvSpPr>
              <p:cNvPr id="93" name="Freeform: Shape 92"/>
              <p:cNvSpPr>
                <a:spLocks/>
              </p:cNvSpPr>
              <p:nvPr/>
            </p:nvSpPr>
            <p:spPr bwMode="white">
              <a:xfrm>
                <a:off x="11403139" y="18029396"/>
                <a:ext cx="285750" cy="457200"/>
              </a:xfrm>
              <a:custGeom>
                <a:avLst/>
                <a:gdLst>
                  <a:gd name="connsiteX0" fmla="*/ 0 w 285750"/>
                  <a:gd name="connsiteY0" fmla="*/ 0 h 457200"/>
                  <a:gd name="connsiteX1" fmla="*/ 285750 w 285750"/>
                  <a:gd name="connsiteY1" fmla="*/ 0 h 457200"/>
                  <a:gd name="connsiteX2" fmla="*/ 285750 w 285750"/>
                  <a:gd name="connsiteY2" fmla="*/ 457200 h 457200"/>
                  <a:gd name="connsiteX3" fmla="*/ 0 w 285750"/>
                  <a:gd name="connsiteY3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457200" fill="norm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  <p:sp>
            <p:nvSpPr>
              <p:cNvPr id="94" name="Freeform: Shape 93"/>
              <p:cNvSpPr>
                <a:spLocks/>
              </p:cNvSpPr>
              <p:nvPr/>
            </p:nvSpPr>
            <p:spPr bwMode="white">
              <a:xfrm>
                <a:off x="10324242" y="17538287"/>
                <a:ext cx="273081" cy="948308"/>
              </a:xfrm>
              <a:custGeom>
                <a:avLst/>
                <a:gdLst>
                  <a:gd name="connsiteX0" fmla="*/ 0 w 273081"/>
                  <a:gd name="connsiteY0" fmla="*/ 0 h 948308"/>
                  <a:gd name="connsiteX1" fmla="*/ 273081 w 273081"/>
                  <a:gd name="connsiteY1" fmla="*/ 0 h 948308"/>
                  <a:gd name="connsiteX2" fmla="*/ 273081 w 273081"/>
                  <a:gd name="connsiteY2" fmla="*/ 948310 h 948308"/>
                  <a:gd name="connsiteX3" fmla="*/ 0 w 273081"/>
                  <a:gd name="connsiteY3" fmla="*/ 948310 h 94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81" h="948308" fill="norm">
                    <a:moveTo>
                      <a:pt x="0" y="0"/>
                    </a:moveTo>
                    <a:lnTo>
                      <a:pt x="273081" y="0"/>
                    </a:lnTo>
                    <a:lnTo>
                      <a:pt x="273081" y="948310"/>
                    </a:lnTo>
                    <a:lnTo>
                      <a:pt x="0" y="9483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  <p:sp>
            <p:nvSpPr>
              <p:cNvPr id="95" name="Freeform: Shape 94"/>
              <p:cNvSpPr>
                <a:spLocks/>
              </p:cNvSpPr>
              <p:nvPr/>
            </p:nvSpPr>
            <p:spPr bwMode="white">
              <a:xfrm>
                <a:off x="11052429" y="18128361"/>
                <a:ext cx="257937" cy="358235"/>
              </a:xfrm>
              <a:custGeom>
                <a:avLst/>
                <a:gdLst>
                  <a:gd name="connsiteX0" fmla="*/ 0 w 257937"/>
                  <a:gd name="connsiteY0" fmla="*/ 0 h 358235"/>
                  <a:gd name="connsiteX1" fmla="*/ 257937 w 257937"/>
                  <a:gd name="connsiteY1" fmla="*/ 0 h 358235"/>
                  <a:gd name="connsiteX2" fmla="*/ 257937 w 257937"/>
                  <a:gd name="connsiteY2" fmla="*/ 358235 h 358235"/>
                  <a:gd name="connsiteX3" fmla="*/ 0 w 257937"/>
                  <a:gd name="connsiteY3" fmla="*/ 358235 h 358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937" h="358235" fill="norm">
                    <a:moveTo>
                      <a:pt x="0" y="0"/>
                    </a:moveTo>
                    <a:lnTo>
                      <a:pt x="257937" y="0"/>
                    </a:lnTo>
                    <a:lnTo>
                      <a:pt x="257937" y="358235"/>
                    </a:lnTo>
                    <a:lnTo>
                      <a:pt x="0" y="3582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  <p:sp>
            <p:nvSpPr>
              <p:cNvPr id="96" name="Freeform: Shape 95"/>
              <p:cNvSpPr>
                <a:spLocks/>
              </p:cNvSpPr>
              <p:nvPr/>
            </p:nvSpPr>
            <p:spPr bwMode="white">
              <a:xfrm>
                <a:off x="11128343" y="17949291"/>
                <a:ext cx="121348" cy="84201"/>
              </a:xfrm>
              <a:custGeom>
                <a:avLst/>
                <a:gdLst>
                  <a:gd name="connsiteX0" fmla="*/ 121349 w 121348"/>
                  <a:gd name="connsiteY0" fmla="*/ 42100 h 84201"/>
                  <a:gd name="connsiteX1" fmla="*/ 60674 w 121348"/>
                  <a:gd name="connsiteY1" fmla="*/ 84201 h 84201"/>
                  <a:gd name="connsiteX2" fmla="*/ 0 w 121348"/>
                  <a:gd name="connsiteY2" fmla="*/ 42100 h 84201"/>
                  <a:gd name="connsiteX3" fmla="*/ 60674 w 121348"/>
                  <a:gd name="connsiteY3" fmla="*/ -1 h 84201"/>
                  <a:gd name="connsiteX4" fmla="*/ 121349 w 121348"/>
                  <a:gd name="connsiteY4" fmla="*/ 42100 h 8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348" h="84201" fill="norm">
                    <a:moveTo>
                      <a:pt x="121349" y="42100"/>
                    </a:moveTo>
                    <a:cubicBezTo>
                      <a:pt x="121349" y="65351"/>
                      <a:pt x="94184" y="84201"/>
                      <a:pt x="60674" y="84201"/>
                    </a:cubicBezTo>
                    <a:cubicBezTo>
                      <a:pt x="27165" y="84201"/>
                      <a:pt x="0" y="65352"/>
                      <a:pt x="0" y="42100"/>
                    </a:cubicBezTo>
                    <a:cubicBezTo>
                      <a:pt x="0" y="18849"/>
                      <a:pt x="27165" y="-1"/>
                      <a:pt x="60674" y="-1"/>
                    </a:cubicBezTo>
                    <a:cubicBezTo>
                      <a:pt x="94184" y="-1"/>
                      <a:pt x="121349" y="18848"/>
                      <a:pt x="121349" y="421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</p:grpSp>
        <p:sp>
          <p:nvSpPr>
            <p:cNvPr id="97" name="Freeform: Shape 96"/>
            <p:cNvSpPr>
              <a:spLocks/>
            </p:cNvSpPr>
            <p:nvPr/>
          </p:nvSpPr>
          <p:spPr bwMode="white">
            <a:xfrm>
              <a:off x="-100399" y="-89618"/>
              <a:ext cx="24578977" cy="13825674"/>
            </a:xfrm>
            <a:custGeom>
              <a:avLst/>
              <a:gdLst>
                <a:gd name="connsiteX0" fmla="*/ 0 w 18288000"/>
                <a:gd name="connsiteY0" fmla="*/ 0 h 10287000"/>
                <a:gd name="connsiteX1" fmla="*/ 18288000 w 18288000"/>
                <a:gd name="connsiteY1" fmla="*/ 0 h 10287000"/>
                <a:gd name="connsiteX2" fmla="*/ 18288000 w 18288000"/>
                <a:gd name="connsiteY2" fmla="*/ 10287000 h 10287000"/>
                <a:gd name="connsiteX3" fmla="*/ 1 w 18288000"/>
                <a:gd name="connsiteY3" fmla="*/ 10287000 h 1028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0" h="10287000" fill="norm">
                  <a:moveTo>
                    <a:pt x="0" y="0"/>
                  </a:moveTo>
                  <a:lnTo>
                    <a:pt x="18288000" y="0"/>
                  </a:lnTo>
                  <a:lnTo>
                    <a:pt x="18288000" y="10287000"/>
                  </a:lnTo>
                  <a:lnTo>
                    <a:pt x="1" y="10287000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</p:grpSp>
      <p:sp>
        <p:nvSpPr>
          <p:cNvPr id="133" name="intro_slide_date"/>
          <p:cNvSpPr txBox="1">
            <a:spLocks noChangeArrowheads="1"/>
          </p:cNvSpPr>
          <p:nvPr/>
        </p:nvSpPr>
        <p:spPr bwMode="white">
          <a:xfrm>
            <a:off x="4573195" y="9041469"/>
            <a:ext cx="3928150" cy="584775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3200" dirty="0">
                <a:solidFill>
                  <a:srgbClr val="FD8E10"/>
                </a:solidFill>
                <a:latin typeface="Inter"/>
                <a:ea typeface="Inter"/>
              </a:rPr>
              <a:t>Jan 2022</a:t>
            </a:r>
          </a:p>
        </p:txBody>
      </p:sp>
      <p:sp>
        <p:nvSpPr>
          <p:cNvPr id="131" name="intro_slide_name"/>
          <p:cNvSpPr txBox="1">
            <a:spLocks noChangeArrowheads="1"/>
          </p:cNvSpPr>
          <p:nvPr/>
        </p:nvSpPr>
        <p:spPr bwMode="white">
          <a:xfrm>
            <a:off x="4427892" y="5632566"/>
            <a:ext cx="10877587" cy="304698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9600" b="1" dirty="0">
                <a:solidFill>
                  <a:schemeClr val="bg1"/>
                </a:solidFill>
                <a:latin typeface="Montserrat"/>
              </a:rPr>
              <a:t>PRODUCT 360</a:t>
            </a:r>
          </a:p>
          <a:p>
            <a:pPr defTabSz="914400"/>
            <a:r>
              <a:rPr lang="en-US" sz="9600" b="1" dirty="0">
                <a:solidFill>
                  <a:schemeClr val="bg1"/>
                </a:solidFill>
                <a:latin typeface="Montserrat"/>
              </a:rPr>
              <a:t>ANALYSIS</a:t>
            </a:r>
          </a:p>
        </p:txBody>
      </p:sp>
      <p:grpSp>
        <p:nvGrpSpPr>
          <p:cNvPr id="102" name="Group 101"/>
          <p:cNvGrpSpPr>
            <a:grpSpLocks/>
          </p:cNvGrpSpPr>
          <p:nvPr/>
        </p:nvGrpSpPr>
        <p:grpSpPr bwMode="white">
          <a:xfrm>
            <a:off x="4648975" y="3877711"/>
            <a:ext cx="4723899" cy="919789"/>
            <a:chOff x="4648975" y="3877711"/>
            <a:chExt cx="4723899" cy="919789"/>
          </a:xfrm>
          <a:ln>
            <a:headEnd type="none"/>
            <a:tailEnd type="none"/>
          </a:ln>
        </p:grpSpPr>
        <p:grpSp>
          <p:nvGrpSpPr>
            <p:cNvPr id="48" name="Graphic 5"/>
            <p:cNvGrpSpPr>
              <a:grpSpLocks/>
            </p:cNvGrpSpPr>
            <p:nvPr/>
          </p:nvGrpSpPr>
          <p:grpSpPr bwMode="white">
            <a:xfrm>
              <a:off x="4648975" y="3877711"/>
              <a:ext cx="1020283" cy="816955"/>
              <a:chOff x="7115936" y="11075289"/>
              <a:chExt cx="759142" cy="607856"/>
            </a:xfrm>
            <a:ln>
              <a:headEnd type="none"/>
              <a:tailEnd type="none"/>
            </a:ln>
          </p:grpSpPr>
          <p:sp>
            <p:nvSpPr>
              <p:cNvPr id="49" name="Freeform: Shape 48"/>
              <p:cNvSpPr>
                <a:spLocks/>
              </p:cNvSpPr>
              <p:nvPr/>
            </p:nvSpPr>
            <p:spPr bwMode="white">
              <a:xfrm>
                <a:off x="7211377" y="11075289"/>
                <a:ext cx="584549" cy="343852"/>
              </a:xfrm>
              <a:custGeom>
                <a:avLst/>
                <a:gdLst>
                  <a:gd name="connsiteX0" fmla="*/ 439008 w 584549"/>
                  <a:gd name="connsiteY0" fmla="*/ 335566 h 343852"/>
                  <a:gd name="connsiteX1" fmla="*/ 584549 w 584549"/>
                  <a:gd name="connsiteY1" fmla="*/ 175641 h 343852"/>
                  <a:gd name="connsiteX2" fmla="*/ 416909 w 584549"/>
                  <a:gd name="connsiteY2" fmla="*/ 12382 h 343852"/>
                  <a:gd name="connsiteX3" fmla="*/ 259652 w 584549"/>
                  <a:gd name="connsiteY3" fmla="*/ 128016 h 343852"/>
                  <a:gd name="connsiteX4" fmla="*/ 238696 w 584549"/>
                  <a:gd name="connsiteY4" fmla="*/ 199644 h 343852"/>
                  <a:gd name="connsiteX5" fmla="*/ 166878 w 584549"/>
                  <a:gd name="connsiteY5" fmla="*/ 259366 h 343852"/>
                  <a:gd name="connsiteX6" fmla="*/ 88773 w 584549"/>
                  <a:gd name="connsiteY6" fmla="*/ 170402 h 343852"/>
                  <a:gd name="connsiteX7" fmla="*/ 172784 w 584549"/>
                  <a:gd name="connsiteY7" fmla="*/ 79534 h 343852"/>
                  <a:gd name="connsiteX8" fmla="*/ 156591 w 584549"/>
                  <a:gd name="connsiteY8" fmla="*/ 0 h 343852"/>
                  <a:gd name="connsiteX9" fmla="*/ 0 w 584549"/>
                  <a:gd name="connsiteY9" fmla="*/ 170974 h 343852"/>
                  <a:gd name="connsiteX10" fmla="*/ 174974 w 584549"/>
                  <a:gd name="connsiteY10" fmla="*/ 343852 h 343852"/>
                  <a:gd name="connsiteX11" fmla="*/ 328232 w 584549"/>
                  <a:gd name="connsiteY11" fmla="*/ 228219 h 343852"/>
                  <a:gd name="connsiteX12" fmla="*/ 348901 w 584549"/>
                  <a:gd name="connsiteY12" fmla="*/ 161068 h 343852"/>
                  <a:gd name="connsiteX13" fmla="*/ 422910 w 584549"/>
                  <a:gd name="connsiteY13" fmla="*/ 94679 h 343852"/>
                  <a:gd name="connsiteX14" fmla="*/ 497300 w 584549"/>
                  <a:gd name="connsiteY14" fmla="*/ 176498 h 343852"/>
                  <a:gd name="connsiteX15" fmla="*/ 421387 w 584549"/>
                  <a:gd name="connsiteY15" fmla="*/ 260985 h 343852"/>
                  <a:gd name="connsiteX16" fmla="*/ 439008 w 584549"/>
                  <a:gd name="connsiteY16" fmla="*/ 335566 h 343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4549" h="343852" fill="norm">
                    <a:moveTo>
                      <a:pt x="439008" y="335566"/>
                    </a:moveTo>
                    <a:cubicBezTo>
                      <a:pt x="527018" y="318516"/>
                      <a:pt x="584549" y="266985"/>
                      <a:pt x="584549" y="175641"/>
                    </a:cubicBezTo>
                    <a:cubicBezTo>
                      <a:pt x="584549" y="80105"/>
                      <a:pt x="517113" y="12382"/>
                      <a:pt x="416909" y="12382"/>
                    </a:cubicBezTo>
                    <a:cubicBezTo>
                      <a:pt x="336614" y="12382"/>
                      <a:pt x="283179" y="48768"/>
                      <a:pt x="259652" y="128016"/>
                    </a:cubicBezTo>
                    <a:lnTo>
                      <a:pt x="238696" y="199644"/>
                    </a:lnTo>
                    <a:cubicBezTo>
                      <a:pt x="226505" y="240411"/>
                      <a:pt x="202216" y="259366"/>
                      <a:pt x="166878" y="259366"/>
                    </a:cubicBezTo>
                    <a:cubicBezTo>
                      <a:pt x="123063" y="259366"/>
                      <a:pt x="88773" y="224409"/>
                      <a:pt x="88773" y="170402"/>
                    </a:cubicBezTo>
                    <a:cubicBezTo>
                      <a:pt x="88773" y="121158"/>
                      <a:pt x="117158" y="89440"/>
                      <a:pt x="172784" y="79534"/>
                    </a:cubicBezTo>
                    <a:lnTo>
                      <a:pt x="156591" y="0"/>
                    </a:lnTo>
                    <a:cubicBezTo>
                      <a:pt x="56388" y="13811"/>
                      <a:pt x="0" y="76009"/>
                      <a:pt x="0" y="170974"/>
                    </a:cubicBezTo>
                    <a:cubicBezTo>
                      <a:pt x="0" y="273082"/>
                      <a:pt x="72580" y="343852"/>
                      <a:pt x="174974" y="343852"/>
                    </a:cubicBezTo>
                    <a:cubicBezTo>
                      <a:pt x="254889" y="343852"/>
                      <a:pt x="304229" y="305848"/>
                      <a:pt x="328232" y="228219"/>
                    </a:cubicBezTo>
                    <a:lnTo>
                      <a:pt x="348901" y="161068"/>
                    </a:lnTo>
                    <a:cubicBezTo>
                      <a:pt x="363665" y="114491"/>
                      <a:pt x="384620" y="94392"/>
                      <a:pt x="422910" y="94679"/>
                    </a:cubicBezTo>
                    <a:cubicBezTo>
                      <a:pt x="466344" y="94392"/>
                      <a:pt x="497300" y="129635"/>
                      <a:pt x="497300" y="176498"/>
                    </a:cubicBezTo>
                    <a:cubicBezTo>
                      <a:pt x="497300" y="227743"/>
                      <a:pt x="459391" y="251365"/>
                      <a:pt x="421387" y="260985"/>
                    </a:cubicBezTo>
                    <a:lnTo>
                      <a:pt x="439008" y="33556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  <p:sp>
            <p:nvSpPr>
              <p:cNvPr id="53" name="Freeform: Shape 52"/>
              <p:cNvSpPr>
                <a:spLocks/>
              </p:cNvSpPr>
              <p:nvPr/>
            </p:nvSpPr>
            <p:spPr bwMode="white">
              <a:xfrm>
                <a:off x="7115936" y="11461242"/>
                <a:ext cx="670559" cy="221903"/>
              </a:xfrm>
              <a:custGeom>
                <a:avLst/>
                <a:gdLst>
                  <a:gd name="connsiteX0" fmla="*/ 0 w 670559"/>
                  <a:gd name="connsiteY0" fmla="*/ 47434 h 221903"/>
                  <a:gd name="connsiteX1" fmla="*/ 319564 w 670559"/>
                  <a:gd name="connsiteY1" fmla="*/ 218313 h 221903"/>
                  <a:gd name="connsiteX2" fmla="*/ 670560 w 670559"/>
                  <a:gd name="connsiteY2" fmla="*/ 128301 h 221903"/>
                  <a:gd name="connsiteX3" fmla="*/ 628079 w 670559"/>
                  <a:gd name="connsiteY3" fmla="*/ 69151 h 221903"/>
                  <a:gd name="connsiteX4" fmla="*/ 328231 w 670559"/>
                  <a:gd name="connsiteY4" fmla="*/ 146018 h 221903"/>
                  <a:gd name="connsiteX5" fmla="*/ 55245 w 670559"/>
                  <a:gd name="connsiteY5" fmla="*/ 0 h 221903"/>
                  <a:gd name="connsiteX6" fmla="*/ 0 w 670559"/>
                  <a:gd name="connsiteY6" fmla="*/ 47434 h 221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0559" h="221903" fill="norm">
                    <a:moveTo>
                      <a:pt x="0" y="47434"/>
                    </a:moveTo>
                    <a:cubicBezTo>
                      <a:pt x="81344" y="142398"/>
                      <a:pt x="195358" y="203359"/>
                      <a:pt x="319564" y="218313"/>
                    </a:cubicBezTo>
                    <a:cubicBezTo>
                      <a:pt x="443674" y="233267"/>
                      <a:pt x="568928" y="201168"/>
                      <a:pt x="670560" y="128301"/>
                    </a:cubicBezTo>
                    <a:lnTo>
                      <a:pt x="628079" y="69151"/>
                    </a:lnTo>
                    <a:cubicBezTo>
                      <a:pt x="541306" y="131445"/>
                      <a:pt x="434245" y="158877"/>
                      <a:pt x="328231" y="146018"/>
                    </a:cubicBezTo>
                    <a:cubicBezTo>
                      <a:pt x="222218" y="133255"/>
                      <a:pt x="124778" y="81153"/>
                      <a:pt x="55245" y="0"/>
                    </a:cubicBezTo>
                    <a:lnTo>
                      <a:pt x="0" y="474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  <p:sp>
            <p:nvSpPr>
              <p:cNvPr id="55" name="Freeform: Shape 54"/>
              <p:cNvSpPr>
                <a:spLocks/>
              </p:cNvSpPr>
              <p:nvPr/>
            </p:nvSpPr>
            <p:spPr bwMode="white">
              <a:xfrm>
                <a:off x="7764780" y="11460956"/>
                <a:ext cx="110299" cy="110108"/>
              </a:xfrm>
              <a:custGeom>
                <a:avLst/>
                <a:gdLst>
                  <a:gd name="connsiteX0" fmla="*/ 45911 w 110299"/>
                  <a:gd name="connsiteY0" fmla="*/ 110109 h 110108"/>
                  <a:gd name="connsiteX1" fmla="*/ 110300 w 110299"/>
                  <a:gd name="connsiteY1" fmla="*/ 47339 h 110108"/>
                  <a:gd name="connsiteX2" fmla="*/ 54959 w 110299"/>
                  <a:gd name="connsiteY2" fmla="*/ 0 h 110108"/>
                  <a:gd name="connsiteX3" fmla="*/ 0 w 110299"/>
                  <a:gd name="connsiteY3" fmla="*/ 53626 h 110108"/>
                  <a:gd name="connsiteX4" fmla="*/ 45911 w 110299"/>
                  <a:gd name="connsiteY4" fmla="*/ 110109 h 110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99" h="110108" fill="norm">
                    <a:moveTo>
                      <a:pt x="45911" y="110109"/>
                    </a:moveTo>
                    <a:cubicBezTo>
                      <a:pt x="69246" y="91154"/>
                      <a:pt x="90773" y="70199"/>
                      <a:pt x="110300" y="47339"/>
                    </a:cubicBezTo>
                    <a:lnTo>
                      <a:pt x="54959" y="0"/>
                    </a:lnTo>
                    <a:cubicBezTo>
                      <a:pt x="38290" y="19526"/>
                      <a:pt x="19907" y="37433"/>
                      <a:pt x="0" y="53626"/>
                    </a:cubicBezTo>
                    <a:lnTo>
                      <a:pt x="45911" y="110109"/>
                    </a:lnTo>
                    <a:close/>
                  </a:path>
                </a:pathLst>
              </a:custGeom>
              <a:solidFill>
                <a:srgbClr val="FF8802"/>
              </a:solidFill>
              <a:ln w="9525" cap="flat">
                <a:noFill/>
                <a:prstDash val="solid"/>
                <a:miter/>
                <a:headEnd type="none"/>
                <a:tailEnd type="none"/>
              </a:ln>
            </p:spPr>
            <p:txBody>
              <a:bodyPr anchor="ctr" wrap="square"/>
              <a:lstStyle/>
              <a:p>
                <a:pPr defTabSz="914400"/>
                <a:endParaRPr lang="en-US" dirty="0"/>
              </a:p>
            </p:txBody>
          </p:sp>
        </p:grpSp>
        <p:sp>
          <p:nvSpPr>
            <p:cNvPr id="64" name="Freeform: Shape 63"/>
            <p:cNvSpPr>
              <a:spLocks/>
            </p:cNvSpPr>
            <p:nvPr/>
          </p:nvSpPr>
          <p:spPr bwMode="white">
            <a:xfrm>
              <a:off x="5986481" y="3991644"/>
              <a:ext cx="373549" cy="534593"/>
            </a:xfrm>
            <a:custGeom>
              <a:avLst/>
              <a:gdLst>
                <a:gd name="connsiteX0" fmla="*/ 227457 w 277939"/>
                <a:gd name="connsiteY0" fmla="*/ 101728 h 397764"/>
                <a:gd name="connsiteX1" fmla="*/ 272701 w 277939"/>
                <a:gd name="connsiteY1" fmla="*/ 101728 h 397764"/>
                <a:gd name="connsiteX2" fmla="*/ 142399 w 277939"/>
                <a:gd name="connsiteY2" fmla="*/ 0 h 397764"/>
                <a:gd name="connsiteX3" fmla="*/ 10573 w 277939"/>
                <a:gd name="connsiteY3" fmla="*/ 107728 h 397764"/>
                <a:gd name="connsiteX4" fmla="*/ 108490 w 277939"/>
                <a:gd name="connsiteY4" fmla="*/ 207931 h 397764"/>
                <a:gd name="connsiteX5" fmla="*/ 155924 w 277939"/>
                <a:gd name="connsiteY5" fmla="*/ 221456 h 397764"/>
                <a:gd name="connsiteX6" fmla="*/ 232791 w 277939"/>
                <a:gd name="connsiteY6" fmla="*/ 285465 h 397764"/>
                <a:gd name="connsiteX7" fmla="*/ 138589 w 277939"/>
                <a:gd name="connsiteY7" fmla="*/ 355568 h 397764"/>
                <a:gd name="connsiteX8" fmla="*/ 48196 w 277939"/>
                <a:gd name="connsiteY8" fmla="*/ 291561 h 397764"/>
                <a:gd name="connsiteX9" fmla="*/ 0 w 277939"/>
                <a:gd name="connsiteY9" fmla="*/ 291561 h 397764"/>
                <a:gd name="connsiteX10" fmla="*/ 138589 w 277939"/>
                <a:gd name="connsiteY10" fmla="*/ 397764 h 397764"/>
                <a:gd name="connsiteX11" fmla="*/ 277939 w 277939"/>
                <a:gd name="connsiteY11" fmla="*/ 286227 h 397764"/>
                <a:gd name="connsiteX12" fmla="*/ 169450 w 277939"/>
                <a:gd name="connsiteY12" fmla="*/ 180023 h 397764"/>
                <a:gd name="connsiteX13" fmla="*/ 130302 w 277939"/>
                <a:gd name="connsiteY13" fmla="*/ 169450 h 397764"/>
                <a:gd name="connsiteX14" fmla="*/ 55721 w 277939"/>
                <a:gd name="connsiteY14" fmla="*/ 105442 h 397764"/>
                <a:gd name="connsiteX15" fmla="*/ 140875 w 277939"/>
                <a:gd name="connsiteY15" fmla="*/ 41434 h 397764"/>
                <a:gd name="connsiteX16" fmla="*/ 227457 w 277939"/>
                <a:gd name="connsiteY16" fmla="*/ 101728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7939" h="397764" fill="norm">
                  <a:moveTo>
                    <a:pt x="227457" y="101728"/>
                  </a:moveTo>
                  <a:lnTo>
                    <a:pt x="272701" y="101728"/>
                  </a:lnTo>
                  <a:cubicBezTo>
                    <a:pt x="270605" y="43529"/>
                    <a:pt x="216980" y="0"/>
                    <a:pt x="142399" y="0"/>
                  </a:cubicBezTo>
                  <a:cubicBezTo>
                    <a:pt x="68580" y="0"/>
                    <a:pt x="10573" y="42958"/>
                    <a:pt x="10573" y="107728"/>
                  </a:cubicBezTo>
                  <a:cubicBezTo>
                    <a:pt x="10573" y="159734"/>
                    <a:pt x="48196" y="190595"/>
                    <a:pt x="108490" y="207931"/>
                  </a:cubicBezTo>
                  <a:lnTo>
                    <a:pt x="155924" y="221456"/>
                  </a:lnTo>
                  <a:cubicBezTo>
                    <a:pt x="196596" y="232791"/>
                    <a:pt x="232791" y="247079"/>
                    <a:pt x="232791" y="285465"/>
                  </a:cubicBezTo>
                  <a:cubicBezTo>
                    <a:pt x="232791" y="327660"/>
                    <a:pt x="192119" y="355568"/>
                    <a:pt x="138589" y="355568"/>
                  </a:cubicBezTo>
                  <a:cubicBezTo>
                    <a:pt x="92678" y="355568"/>
                    <a:pt x="51911" y="335185"/>
                    <a:pt x="48196" y="291561"/>
                  </a:cubicBezTo>
                  <a:lnTo>
                    <a:pt x="0" y="291561"/>
                  </a:lnTo>
                  <a:cubicBezTo>
                    <a:pt x="4477" y="354806"/>
                    <a:pt x="55721" y="397764"/>
                    <a:pt x="138589" y="397764"/>
                  </a:cubicBezTo>
                  <a:cubicBezTo>
                    <a:pt x="227457" y="397764"/>
                    <a:pt x="277939" y="348806"/>
                    <a:pt x="277939" y="286227"/>
                  </a:cubicBezTo>
                  <a:cubicBezTo>
                    <a:pt x="277939" y="213932"/>
                    <a:pt x="209359" y="190595"/>
                    <a:pt x="169450" y="180023"/>
                  </a:cubicBezTo>
                  <a:lnTo>
                    <a:pt x="130302" y="169450"/>
                  </a:lnTo>
                  <a:cubicBezTo>
                    <a:pt x="101632" y="161925"/>
                    <a:pt x="55721" y="146876"/>
                    <a:pt x="55721" y="105442"/>
                  </a:cubicBezTo>
                  <a:cubicBezTo>
                    <a:pt x="55721" y="68485"/>
                    <a:pt x="89630" y="41434"/>
                    <a:pt x="140875" y="41434"/>
                  </a:cubicBezTo>
                  <a:cubicBezTo>
                    <a:pt x="187452" y="41434"/>
                    <a:pt x="222885" y="63722"/>
                    <a:pt x="227457" y="1017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68" name="Freeform: Shape 67"/>
            <p:cNvSpPr>
              <a:spLocks/>
            </p:cNvSpPr>
            <p:nvPr/>
          </p:nvSpPr>
          <p:spPr bwMode="white">
            <a:xfrm>
              <a:off x="6436968" y="4123371"/>
              <a:ext cx="342185" cy="401967"/>
            </a:xfrm>
            <a:custGeom>
              <a:avLst/>
              <a:gdLst>
                <a:gd name="connsiteX0" fmla="*/ 44577 w 254603"/>
                <a:gd name="connsiteY0" fmla="*/ 125063 h 299084"/>
                <a:gd name="connsiteX1" fmla="*/ 130302 w 254603"/>
                <a:gd name="connsiteY1" fmla="*/ 39910 h 299084"/>
                <a:gd name="connsiteX2" fmla="*/ 209359 w 254603"/>
                <a:gd name="connsiteY2" fmla="*/ 125063 h 299084"/>
                <a:gd name="connsiteX3" fmla="*/ 44577 w 254603"/>
                <a:gd name="connsiteY3" fmla="*/ 125063 h 299084"/>
                <a:gd name="connsiteX4" fmla="*/ 134779 w 254603"/>
                <a:gd name="connsiteY4" fmla="*/ 299085 h 299084"/>
                <a:gd name="connsiteX5" fmla="*/ 250031 w 254603"/>
                <a:gd name="connsiteY5" fmla="*/ 226028 h 299084"/>
                <a:gd name="connsiteX6" fmla="*/ 207074 w 254603"/>
                <a:gd name="connsiteY6" fmla="*/ 213931 h 299084"/>
                <a:gd name="connsiteX7" fmla="*/ 134779 w 254603"/>
                <a:gd name="connsiteY7" fmla="*/ 259175 h 299084"/>
                <a:gd name="connsiteX8" fmla="*/ 44577 w 254603"/>
                <a:gd name="connsiteY8" fmla="*/ 163544 h 299084"/>
                <a:gd name="connsiteX9" fmla="*/ 254603 w 254603"/>
                <a:gd name="connsiteY9" fmla="*/ 163544 h 299084"/>
                <a:gd name="connsiteX10" fmla="*/ 254603 w 254603"/>
                <a:gd name="connsiteY10" fmla="*/ 144685 h 299084"/>
                <a:gd name="connsiteX11" fmla="*/ 130302 w 254603"/>
                <a:gd name="connsiteY11" fmla="*/ 0 h 299084"/>
                <a:gd name="connsiteX12" fmla="*/ 0 w 254603"/>
                <a:gd name="connsiteY12" fmla="*/ 150686 h 299084"/>
                <a:gd name="connsiteX13" fmla="*/ 134779 w 254603"/>
                <a:gd name="connsiteY13" fmla="*/ 299085 h 29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4603" h="299084" fill="norm">
                  <a:moveTo>
                    <a:pt x="44577" y="125063"/>
                  </a:moveTo>
                  <a:cubicBezTo>
                    <a:pt x="47625" y="80010"/>
                    <a:pt x="79439" y="39910"/>
                    <a:pt x="130302" y="39910"/>
                  </a:cubicBezTo>
                  <a:cubicBezTo>
                    <a:pt x="178499" y="39910"/>
                    <a:pt x="209359" y="76105"/>
                    <a:pt x="209359" y="125063"/>
                  </a:cubicBezTo>
                  <a:lnTo>
                    <a:pt x="44577" y="125063"/>
                  </a:lnTo>
                  <a:close/>
                  <a:moveTo>
                    <a:pt x="134779" y="299085"/>
                  </a:moveTo>
                  <a:cubicBezTo>
                    <a:pt x="193548" y="299085"/>
                    <a:pt x="236506" y="269748"/>
                    <a:pt x="250031" y="226028"/>
                  </a:cubicBezTo>
                  <a:lnTo>
                    <a:pt x="207074" y="213931"/>
                  </a:lnTo>
                  <a:cubicBezTo>
                    <a:pt x="195739" y="244030"/>
                    <a:pt x="169640" y="259175"/>
                    <a:pt x="134779" y="259175"/>
                  </a:cubicBezTo>
                  <a:cubicBezTo>
                    <a:pt x="82582" y="259175"/>
                    <a:pt x="46673" y="225457"/>
                    <a:pt x="44577" y="163544"/>
                  </a:cubicBezTo>
                  <a:lnTo>
                    <a:pt x="254603" y="163544"/>
                  </a:lnTo>
                  <a:lnTo>
                    <a:pt x="254603" y="144685"/>
                  </a:lnTo>
                  <a:cubicBezTo>
                    <a:pt x="254603" y="36957"/>
                    <a:pt x="190595" y="0"/>
                    <a:pt x="130302" y="0"/>
                  </a:cubicBezTo>
                  <a:cubicBezTo>
                    <a:pt x="51912" y="0"/>
                    <a:pt x="0" y="61817"/>
                    <a:pt x="0" y="150686"/>
                  </a:cubicBezTo>
                  <a:cubicBezTo>
                    <a:pt x="-95" y="239553"/>
                    <a:pt x="51149" y="299085"/>
                    <a:pt x="134779" y="29908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69" name="Freeform: Shape 68"/>
            <p:cNvSpPr>
              <a:spLocks/>
            </p:cNvSpPr>
            <p:nvPr/>
          </p:nvSpPr>
          <p:spPr bwMode="white">
            <a:xfrm>
              <a:off x="6869917" y="4123244"/>
              <a:ext cx="307877" cy="393903"/>
            </a:xfrm>
            <a:custGeom>
              <a:avLst/>
              <a:gdLst>
                <a:gd name="connsiteX0" fmla="*/ 44482 w 229076"/>
                <a:gd name="connsiteY0" fmla="*/ 119063 h 293084"/>
                <a:gd name="connsiteX1" fmla="*/ 118300 w 229076"/>
                <a:gd name="connsiteY1" fmla="*/ 40005 h 293084"/>
                <a:gd name="connsiteX2" fmla="*/ 184595 w 229076"/>
                <a:gd name="connsiteY2" fmla="*/ 112300 h 293084"/>
                <a:gd name="connsiteX3" fmla="*/ 184595 w 229076"/>
                <a:gd name="connsiteY3" fmla="*/ 293084 h 293084"/>
                <a:gd name="connsiteX4" fmla="*/ 229076 w 229076"/>
                <a:gd name="connsiteY4" fmla="*/ 293084 h 293084"/>
                <a:gd name="connsiteX5" fmla="*/ 229076 w 229076"/>
                <a:gd name="connsiteY5" fmla="*/ 109251 h 293084"/>
                <a:gd name="connsiteX6" fmla="*/ 131159 w 229076"/>
                <a:gd name="connsiteY6" fmla="*/ 0 h 293084"/>
                <a:gd name="connsiteX7" fmla="*/ 46767 w 229076"/>
                <a:gd name="connsiteY7" fmla="*/ 48959 h 293084"/>
                <a:gd name="connsiteX8" fmla="*/ 42958 w 229076"/>
                <a:gd name="connsiteY8" fmla="*/ 48959 h 293084"/>
                <a:gd name="connsiteX9" fmla="*/ 42958 w 229076"/>
                <a:gd name="connsiteY9" fmla="*/ 3715 h 293084"/>
                <a:gd name="connsiteX10" fmla="*/ 0 w 229076"/>
                <a:gd name="connsiteY10" fmla="*/ 3715 h 293084"/>
                <a:gd name="connsiteX11" fmla="*/ 0 w 229076"/>
                <a:gd name="connsiteY11" fmla="*/ 292989 h 293084"/>
                <a:gd name="connsiteX12" fmla="*/ 44482 w 229076"/>
                <a:gd name="connsiteY12" fmla="*/ 292989 h 293084"/>
                <a:gd name="connsiteX13" fmla="*/ 44482 w 229076"/>
                <a:gd name="connsiteY13" fmla="*/ 119063 h 29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9076" h="293084" fill="norm">
                  <a:moveTo>
                    <a:pt x="44482" y="119063"/>
                  </a:moveTo>
                  <a:cubicBezTo>
                    <a:pt x="44482" y="68580"/>
                    <a:pt x="75724" y="40005"/>
                    <a:pt x="118300" y="40005"/>
                  </a:cubicBezTo>
                  <a:cubicBezTo>
                    <a:pt x="159544" y="40005"/>
                    <a:pt x="184595" y="66960"/>
                    <a:pt x="184595" y="112300"/>
                  </a:cubicBezTo>
                  <a:lnTo>
                    <a:pt x="184595" y="293084"/>
                  </a:lnTo>
                  <a:lnTo>
                    <a:pt x="229076" y="293084"/>
                  </a:lnTo>
                  <a:lnTo>
                    <a:pt x="229076" y="109251"/>
                  </a:lnTo>
                  <a:cubicBezTo>
                    <a:pt x="229076" y="35433"/>
                    <a:pt x="189738" y="0"/>
                    <a:pt x="131159" y="0"/>
                  </a:cubicBezTo>
                  <a:cubicBezTo>
                    <a:pt x="87439" y="0"/>
                    <a:pt x="60388" y="19621"/>
                    <a:pt x="46767" y="48959"/>
                  </a:cubicBezTo>
                  <a:lnTo>
                    <a:pt x="42958" y="48959"/>
                  </a:lnTo>
                  <a:lnTo>
                    <a:pt x="42958" y="3715"/>
                  </a:lnTo>
                  <a:lnTo>
                    <a:pt x="0" y="3715"/>
                  </a:lnTo>
                  <a:lnTo>
                    <a:pt x="0" y="292989"/>
                  </a:lnTo>
                  <a:lnTo>
                    <a:pt x="44482" y="292989"/>
                  </a:lnTo>
                  <a:lnTo>
                    <a:pt x="44482" y="11906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1" name="Freeform: Shape 70"/>
            <p:cNvSpPr>
              <a:spLocks/>
            </p:cNvSpPr>
            <p:nvPr/>
          </p:nvSpPr>
          <p:spPr bwMode="white">
            <a:xfrm>
              <a:off x="7254346" y="4035169"/>
              <a:ext cx="208665" cy="486970"/>
            </a:xfrm>
            <a:custGeom>
              <a:avLst/>
              <a:gdLst>
                <a:gd name="connsiteX0" fmla="*/ 150019 w 155257"/>
                <a:gd name="connsiteY0" fmla="*/ 69342 h 362330"/>
                <a:gd name="connsiteX1" fmla="*/ 88202 w 155257"/>
                <a:gd name="connsiteY1" fmla="*/ 69342 h 362330"/>
                <a:gd name="connsiteX2" fmla="*/ 88202 w 155257"/>
                <a:gd name="connsiteY2" fmla="*/ 0 h 362330"/>
                <a:gd name="connsiteX3" fmla="*/ 43720 w 155257"/>
                <a:gd name="connsiteY3" fmla="*/ 0 h 362330"/>
                <a:gd name="connsiteX4" fmla="*/ 43720 w 155257"/>
                <a:gd name="connsiteY4" fmla="*/ 69342 h 362330"/>
                <a:gd name="connsiteX5" fmla="*/ 0 w 155257"/>
                <a:gd name="connsiteY5" fmla="*/ 69342 h 362330"/>
                <a:gd name="connsiteX6" fmla="*/ 0 w 155257"/>
                <a:gd name="connsiteY6" fmla="*/ 106966 h 362330"/>
                <a:gd name="connsiteX7" fmla="*/ 43720 w 155257"/>
                <a:gd name="connsiteY7" fmla="*/ 106966 h 362330"/>
                <a:gd name="connsiteX8" fmla="*/ 43720 w 155257"/>
                <a:gd name="connsiteY8" fmla="*/ 287750 h 362330"/>
                <a:gd name="connsiteX9" fmla="*/ 122111 w 155257"/>
                <a:gd name="connsiteY9" fmla="*/ 362331 h 362330"/>
                <a:gd name="connsiteX10" fmla="*/ 155258 w 155257"/>
                <a:gd name="connsiteY10" fmla="*/ 357092 h 362330"/>
                <a:gd name="connsiteX11" fmla="*/ 146209 w 155257"/>
                <a:gd name="connsiteY11" fmla="*/ 317182 h 362330"/>
                <a:gd name="connsiteX12" fmla="*/ 126588 w 155257"/>
                <a:gd name="connsiteY12" fmla="*/ 319468 h 362330"/>
                <a:gd name="connsiteX13" fmla="*/ 88202 w 155257"/>
                <a:gd name="connsiteY13" fmla="*/ 275749 h 362330"/>
                <a:gd name="connsiteX14" fmla="*/ 88202 w 155257"/>
                <a:gd name="connsiteY14" fmla="*/ 107061 h 362330"/>
                <a:gd name="connsiteX15" fmla="*/ 150019 w 155257"/>
                <a:gd name="connsiteY15" fmla="*/ 107061 h 362330"/>
                <a:gd name="connsiteX16" fmla="*/ 150019 w 155257"/>
                <a:gd name="connsiteY16" fmla="*/ 69342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257" h="362330" fill="norm">
                  <a:moveTo>
                    <a:pt x="150019" y="69342"/>
                  </a:moveTo>
                  <a:lnTo>
                    <a:pt x="88202" y="69342"/>
                  </a:lnTo>
                  <a:lnTo>
                    <a:pt x="88202" y="0"/>
                  </a:lnTo>
                  <a:lnTo>
                    <a:pt x="43720" y="0"/>
                  </a:lnTo>
                  <a:lnTo>
                    <a:pt x="43720" y="69342"/>
                  </a:lnTo>
                  <a:lnTo>
                    <a:pt x="0" y="69342"/>
                  </a:lnTo>
                  <a:lnTo>
                    <a:pt x="0" y="106966"/>
                  </a:lnTo>
                  <a:lnTo>
                    <a:pt x="43720" y="106966"/>
                  </a:lnTo>
                  <a:lnTo>
                    <a:pt x="43720" y="287750"/>
                  </a:lnTo>
                  <a:cubicBezTo>
                    <a:pt x="43720" y="338233"/>
                    <a:pt x="84392" y="362331"/>
                    <a:pt x="122111" y="362331"/>
                  </a:cubicBezTo>
                  <a:cubicBezTo>
                    <a:pt x="138684" y="362331"/>
                    <a:pt x="149257" y="359283"/>
                    <a:pt x="155258" y="357092"/>
                  </a:cubicBezTo>
                  <a:lnTo>
                    <a:pt x="146209" y="317182"/>
                  </a:lnTo>
                  <a:cubicBezTo>
                    <a:pt x="142399" y="317945"/>
                    <a:pt x="136398" y="319468"/>
                    <a:pt x="126588" y="319468"/>
                  </a:cubicBezTo>
                  <a:cubicBezTo>
                    <a:pt x="106966" y="319468"/>
                    <a:pt x="88202" y="313468"/>
                    <a:pt x="88202" y="275749"/>
                  </a:cubicBezTo>
                  <a:lnTo>
                    <a:pt x="88202" y="107061"/>
                  </a:lnTo>
                  <a:lnTo>
                    <a:pt x="150019" y="107061"/>
                  </a:lnTo>
                  <a:lnTo>
                    <a:pt x="150019" y="6934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2" name="Freeform: Shape 71"/>
            <p:cNvSpPr>
              <a:spLocks/>
            </p:cNvSpPr>
            <p:nvPr/>
          </p:nvSpPr>
          <p:spPr bwMode="white">
            <a:xfrm>
              <a:off x="7533805" y="3982683"/>
              <a:ext cx="85002" cy="534464"/>
            </a:xfrm>
            <a:custGeom>
              <a:avLst/>
              <a:gdLst>
                <a:gd name="connsiteX0" fmla="*/ 31623 w 63246"/>
                <a:gd name="connsiteY0" fmla="*/ 60198 h 397668"/>
                <a:gd name="connsiteX1" fmla="*/ 63246 w 63246"/>
                <a:gd name="connsiteY1" fmla="*/ 30099 h 397668"/>
                <a:gd name="connsiteX2" fmla="*/ 31623 w 63246"/>
                <a:gd name="connsiteY2" fmla="*/ 0 h 397668"/>
                <a:gd name="connsiteX3" fmla="*/ 0 w 63246"/>
                <a:gd name="connsiteY3" fmla="*/ 30099 h 397668"/>
                <a:gd name="connsiteX4" fmla="*/ 31623 w 63246"/>
                <a:gd name="connsiteY4" fmla="*/ 60198 h 397668"/>
                <a:gd name="connsiteX5" fmla="*/ 8954 w 63246"/>
                <a:gd name="connsiteY5" fmla="*/ 397669 h 397668"/>
                <a:gd name="connsiteX6" fmla="*/ 53435 w 63246"/>
                <a:gd name="connsiteY6" fmla="*/ 397669 h 397668"/>
                <a:gd name="connsiteX7" fmla="*/ 53435 w 63246"/>
                <a:gd name="connsiteY7" fmla="*/ 108395 h 397668"/>
                <a:gd name="connsiteX8" fmla="*/ 8954 w 63246"/>
                <a:gd name="connsiteY8" fmla="*/ 108395 h 397668"/>
                <a:gd name="connsiteX9" fmla="*/ 8954 w 63246"/>
                <a:gd name="connsiteY9" fmla="*/ 397669 h 39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246" h="397668" fill="norm">
                  <a:moveTo>
                    <a:pt x="31623" y="60198"/>
                  </a:moveTo>
                  <a:cubicBezTo>
                    <a:pt x="48959" y="60198"/>
                    <a:pt x="63246" y="46672"/>
                    <a:pt x="63246" y="30099"/>
                  </a:cubicBezTo>
                  <a:cubicBezTo>
                    <a:pt x="63246" y="13525"/>
                    <a:pt x="48959" y="0"/>
                    <a:pt x="31623" y="0"/>
                  </a:cubicBezTo>
                  <a:cubicBezTo>
                    <a:pt x="14288" y="0"/>
                    <a:pt x="0" y="13525"/>
                    <a:pt x="0" y="30099"/>
                  </a:cubicBezTo>
                  <a:cubicBezTo>
                    <a:pt x="0" y="46672"/>
                    <a:pt x="14288" y="60198"/>
                    <a:pt x="31623" y="60198"/>
                  </a:cubicBezTo>
                  <a:close/>
                  <a:moveTo>
                    <a:pt x="8954" y="397669"/>
                  </a:moveTo>
                  <a:lnTo>
                    <a:pt x="53435" y="397669"/>
                  </a:lnTo>
                  <a:lnTo>
                    <a:pt x="53435" y="108395"/>
                  </a:lnTo>
                  <a:lnTo>
                    <a:pt x="8954" y="108395"/>
                  </a:lnTo>
                  <a:lnTo>
                    <a:pt x="8954" y="3976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3" name="Freeform: Shape 72"/>
            <p:cNvSpPr>
              <a:spLocks/>
            </p:cNvSpPr>
            <p:nvPr/>
          </p:nvSpPr>
          <p:spPr bwMode="white">
            <a:xfrm>
              <a:off x="7709954" y="3998940"/>
              <a:ext cx="543681" cy="518334"/>
            </a:xfrm>
            <a:custGeom>
              <a:avLst/>
              <a:gdLst>
                <a:gd name="connsiteX0" fmla="*/ 0 w 404526"/>
                <a:gd name="connsiteY0" fmla="*/ 0 h 385667"/>
                <a:gd name="connsiteX1" fmla="*/ 0 w 404526"/>
                <a:gd name="connsiteY1" fmla="*/ 385667 h 385667"/>
                <a:gd name="connsiteX2" fmla="*/ 67056 w 404526"/>
                <a:gd name="connsiteY2" fmla="*/ 385667 h 385667"/>
                <a:gd name="connsiteX3" fmla="*/ 67056 w 404526"/>
                <a:gd name="connsiteY3" fmla="*/ 120111 h 385667"/>
                <a:gd name="connsiteX4" fmla="*/ 70580 w 404526"/>
                <a:gd name="connsiteY4" fmla="*/ 120111 h 385667"/>
                <a:gd name="connsiteX5" fmla="*/ 177165 w 404526"/>
                <a:gd name="connsiteY5" fmla="*/ 384524 h 385667"/>
                <a:gd name="connsiteX6" fmla="*/ 227266 w 404526"/>
                <a:gd name="connsiteY6" fmla="*/ 384524 h 385667"/>
                <a:gd name="connsiteX7" fmla="*/ 333946 w 404526"/>
                <a:gd name="connsiteY7" fmla="*/ 120682 h 385667"/>
                <a:gd name="connsiteX8" fmla="*/ 337471 w 404526"/>
                <a:gd name="connsiteY8" fmla="*/ 120682 h 385667"/>
                <a:gd name="connsiteX9" fmla="*/ 337471 w 404526"/>
                <a:gd name="connsiteY9" fmla="*/ 385667 h 385667"/>
                <a:gd name="connsiteX10" fmla="*/ 404526 w 404526"/>
                <a:gd name="connsiteY10" fmla="*/ 385667 h 385667"/>
                <a:gd name="connsiteX11" fmla="*/ 404526 w 404526"/>
                <a:gd name="connsiteY11" fmla="*/ 0 h 385667"/>
                <a:gd name="connsiteX12" fmla="*/ 318992 w 404526"/>
                <a:gd name="connsiteY12" fmla="*/ 0 h 385667"/>
                <a:gd name="connsiteX13" fmla="*/ 204501 w 404526"/>
                <a:gd name="connsiteY13" fmla="*/ 279464 h 385667"/>
                <a:gd name="connsiteX14" fmla="*/ 200025 w 404526"/>
                <a:gd name="connsiteY14" fmla="*/ 279464 h 385667"/>
                <a:gd name="connsiteX15" fmla="*/ 85439 w 404526"/>
                <a:gd name="connsiteY15" fmla="*/ 0 h 38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4526" h="385667" fill="norm">
                  <a:moveTo>
                    <a:pt x="0" y="0"/>
                  </a:moveTo>
                  <a:lnTo>
                    <a:pt x="0" y="385667"/>
                  </a:lnTo>
                  <a:lnTo>
                    <a:pt x="67056" y="385667"/>
                  </a:lnTo>
                  <a:lnTo>
                    <a:pt x="67056" y="120111"/>
                  </a:lnTo>
                  <a:lnTo>
                    <a:pt x="70580" y="120111"/>
                  </a:lnTo>
                  <a:lnTo>
                    <a:pt x="177165" y="384524"/>
                  </a:lnTo>
                  <a:lnTo>
                    <a:pt x="227266" y="384524"/>
                  </a:lnTo>
                  <a:lnTo>
                    <a:pt x="333946" y="120682"/>
                  </a:lnTo>
                  <a:lnTo>
                    <a:pt x="337471" y="120682"/>
                  </a:lnTo>
                  <a:lnTo>
                    <a:pt x="337471" y="385667"/>
                  </a:lnTo>
                  <a:lnTo>
                    <a:pt x="404526" y="385667"/>
                  </a:lnTo>
                  <a:lnTo>
                    <a:pt x="404526" y="0"/>
                  </a:lnTo>
                  <a:lnTo>
                    <a:pt x="318992" y="0"/>
                  </a:lnTo>
                  <a:lnTo>
                    <a:pt x="204501" y="279464"/>
                  </a:lnTo>
                  <a:lnTo>
                    <a:pt x="200025" y="279464"/>
                  </a:lnTo>
                  <a:lnTo>
                    <a:pt x="85439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4" name="Freeform: Shape 73"/>
            <p:cNvSpPr>
              <a:spLocks/>
            </p:cNvSpPr>
            <p:nvPr/>
          </p:nvSpPr>
          <p:spPr bwMode="white">
            <a:xfrm>
              <a:off x="8333645" y="4123244"/>
              <a:ext cx="335401" cy="401840"/>
            </a:xfrm>
            <a:custGeom>
              <a:avLst/>
              <a:gdLst>
                <a:gd name="connsiteX0" fmla="*/ 114491 w 249555"/>
                <a:gd name="connsiteY0" fmla="*/ 248888 h 298989"/>
                <a:gd name="connsiteX1" fmla="*/ 65723 w 249555"/>
                <a:gd name="connsiteY1" fmla="*/ 210884 h 298989"/>
                <a:gd name="connsiteX2" fmla="*/ 119063 w 249555"/>
                <a:gd name="connsiteY2" fmla="*/ 169450 h 298989"/>
                <a:gd name="connsiteX3" fmla="*/ 181546 w 249555"/>
                <a:gd name="connsiteY3" fmla="*/ 155353 h 298989"/>
                <a:gd name="connsiteX4" fmla="*/ 181546 w 249555"/>
                <a:gd name="connsiteY4" fmla="*/ 189452 h 298989"/>
                <a:gd name="connsiteX5" fmla="*/ 114491 w 249555"/>
                <a:gd name="connsiteY5" fmla="*/ 248888 h 298989"/>
                <a:gd name="connsiteX6" fmla="*/ 96774 w 249555"/>
                <a:gd name="connsiteY6" fmla="*/ 298990 h 298989"/>
                <a:gd name="connsiteX7" fmla="*/ 181737 w 249555"/>
                <a:gd name="connsiteY7" fmla="*/ 253365 h 298989"/>
                <a:gd name="connsiteX8" fmla="*/ 184023 w 249555"/>
                <a:gd name="connsiteY8" fmla="*/ 253365 h 298989"/>
                <a:gd name="connsiteX9" fmla="*/ 184023 w 249555"/>
                <a:gd name="connsiteY9" fmla="*/ 293084 h 298989"/>
                <a:gd name="connsiteX10" fmla="*/ 249555 w 249555"/>
                <a:gd name="connsiteY10" fmla="*/ 293084 h 298989"/>
                <a:gd name="connsiteX11" fmla="*/ 249555 w 249555"/>
                <a:gd name="connsiteY11" fmla="*/ 99441 h 298989"/>
                <a:gd name="connsiteX12" fmla="*/ 132017 w 249555"/>
                <a:gd name="connsiteY12" fmla="*/ 0 h 298989"/>
                <a:gd name="connsiteX13" fmla="*/ 9430 w 249555"/>
                <a:gd name="connsiteY13" fmla="*/ 79820 h 298989"/>
                <a:gd name="connsiteX14" fmla="*/ 73057 w 249555"/>
                <a:gd name="connsiteY14" fmla="*/ 88868 h 298989"/>
                <a:gd name="connsiteX15" fmla="*/ 132398 w 249555"/>
                <a:gd name="connsiteY15" fmla="*/ 52101 h 298989"/>
                <a:gd name="connsiteX16" fmla="*/ 181356 w 249555"/>
                <a:gd name="connsiteY16" fmla="*/ 96774 h 298989"/>
                <a:gd name="connsiteX17" fmla="*/ 181356 w 249555"/>
                <a:gd name="connsiteY17" fmla="*/ 97917 h 298989"/>
                <a:gd name="connsiteX18" fmla="*/ 109824 w 249555"/>
                <a:gd name="connsiteY18" fmla="*/ 123920 h 298989"/>
                <a:gd name="connsiteX19" fmla="*/ 0 w 249555"/>
                <a:gd name="connsiteY19" fmla="*/ 211836 h 298989"/>
                <a:gd name="connsiteX20" fmla="*/ 96774 w 249555"/>
                <a:gd name="connsiteY20" fmla="*/ 298990 h 29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9555" h="298989" fill="norm">
                  <a:moveTo>
                    <a:pt x="114491" y="248888"/>
                  </a:moveTo>
                  <a:cubicBezTo>
                    <a:pt x="86011" y="248888"/>
                    <a:pt x="65723" y="235934"/>
                    <a:pt x="65723" y="210884"/>
                  </a:cubicBezTo>
                  <a:cubicBezTo>
                    <a:pt x="65723" y="184690"/>
                    <a:pt x="88488" y="173736"/>
                    <a:pt x="119063" y="169450"/>
                  </a:cubicBezTo>
                  <a:cubicBezTo>
                    <a:pt x="136970" y="166973"/>
                    <a:pt x="172784" y="162496"/>
                    <a:pt x="181546" y="155353"/>
                  </a:cubicBezTo>
                  <a:lnTo>
                    <a:pt x="181546" y="189452"/>
                  </a:lnTo>
                  <a:cubicBezTo>
                    <a:pt x="181546" y="221647"/>
                    <a:pt x="155543" y="248888"/>
                    <a:pt x="114491" y="248888"/>
                  </a:cubicBezTo>
                  <a:close/>
                  <a:moveTo>
                    <a:pt x="96774" y="298990"/>
                  </a:moveTo>
                  <a:cubicBezTo>
                    <a:pt x="142209" y="298990"/>
                    <a:pt x="169259" y="277749"/>
                    <a:pt x="181737" y="253365"/>
                  </a:cubicBezTo>
                  <a:lnTo>
                    <a:pt x="184023" y="253365"/>
                  </a:lnTo>
                  <a:lnTo>
                    <a:pt x="184023" y="293084"/>
                  </a:lnTo>
                  <a:lnTo>
                    <a:pt x="249555" y="293084"/>
                  </a:lnTo>
                  <a:lnTo>
                    <a:pt x="249555" y="99441"/>
                  </a:lnTo>
                  <a:cubicBezTo>
                    <a:pt x="249555" y="22955"/>
                    <a:pt x="187262" y="0"/>
                    <a:pt x="132017" y="0"/>
                  </a:cubicBezTo>
                  <a:cubicBezTo>
                    <a:pt x="71152" y="0"/>
                    <a:pt x="24479" y="27146"/>
                    <a:pt x="9430" y="79820"/>
                  </a:cubicBezTo>
                  <a:lnTo>
                    <a:pt x="73057" y="88868"/>
                  </a:lnTo>
                  <a:cubicBezTo>
                    <a:pt x="79820" y="69056"/>
                    <a:pt x="99060" y="52101"/>
                    <a:pt x="132398" y="52101"/>
                  </a:cubicBezTo>
                  <a:cubicBezTo>
                    <a:pt x="164021" y="52101"/>
                    <a:pt x="181356" y="68294"/>
                    <a:pt x="181356" y="96774"/>
                  </a:cubicBezTo>
                  <a:lnTo>
                    <a:pt x="181356" y="97917"/>
                  </a:lnTo>
                  <a:cubicBezTo>
                    <a:pt x="181356" y="117539"/>
                    <a:pt x="160782" y="118491"/>
                    <a:pt x="109824" y="123920"/>
                  </a:cubicBezTo>
                  <a:cubicBezTo>
                    <a:pt x="53721" y="129921"/>
                    <a:pt x="0" y="146685"/>
                    <a:pt x="0" y="211836"/>
                  </a:cubicBezTo>
                  <a:cubicBezTo>
                    <a:pt x="0" y="268891"/>
                    <a:pt x="41625" y="298990"/>
                    <a:pt x="96774" y="29899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5" name="Freeform: Shape 74"/>
            <p:cNvSpPr>
              <a:spLocks/>
            </p:cNvSpPr>
            <p:nvPr/>
          </p:nvSpPr>
          <p:spPr bwMode="white">
            <a:xfrm>
              <a:off x="8731774" y="4035297"/>
              <a:ext cx="230556" cy="487437"/>
            </a:xfrm>
            <a:custGeom>
              <a:avLst/>
              <a:gdLst>
                <a:gd name="connsiteX0" fmla="*/ 166306 w 171545"/>
                <a:gd name="connsiteY0" fmla="*/ 69342 h 362678"/>
                <a:gd name="connsiteX1" fmla="*/ 109251 w 171545"/>
                <a:gd name="connsiteY1" fmla="*/ 69342 h 362678"/>
                <a:gd name="connsiteX2" fmla="*/ 109251 w 171545"/>
                <a:gd name="connsiteY2" fmla="*/ 0 h 362678"/>
                <a:gd name="connsiteX3" fmla="*/ 41053 w 171545"/>
                <a:gd name="connsiteY3" fmla="*/ 0 h 362678"/>
                <a:gd name="connsiteX4" fmla="*/ 41053 w 171545"/>
                <a:gd name="connsiteY4" fmla="*/ 69342 h 362678"/>
                <a:gd name="connsiteX5" fmla="*/ 0 w 171545"/>
                <a:gd name="connsiteY5" fmla="*/ 69342 h 362678"/>
                <a:gd name="connsiteX6" fmla="*/ 0 w 171545"/>
                <a:gd name="connsiteY6" fmla="*/ 122111 h 362678"/>
                <a:gd name="connsiteX7" fmla="*/ 41053 w 171545"/>
                <a:gd name="connsiteY7" fmla="*/ 122111 h 362678"/>
                <a:gd name="connsiteX8" fmla="*/ 41053 w 171545"/>
                <a:gd name="connsiteY8" fmla="*/ 282988 h 362678"/>
                <a:gd name="connsiteX9" fmla="*/ 131445 w 171545"/>
                <a:gd name="connsiteY9" fmla="*/ 362617 h 362678"/>
                <a:gd name="connsiteX10" fmla="*/ 171545 w 171545"/>
                <a:gd name="connsiteY10" fmla="*/ 355854 h 362678"/>
                <a:gd name="connsiteX11" fmla="*/ 160020 w 171545"/>
                <a:gd name="connsiteY11" fmla="*/ 302514 h 362678"/>
                <a:gd name="connsiteX12" fmla="*/ 140018 w 171545"/>
                <a:gd name="connsiteY12" fmla="*/ 305181 h 362678"/>
                <a:gd name="connsiteX13" fmla="*/ 109156 w 171545"/>
                <a:gd name="connsiteY13" fmla="*/ 271653 h 362678"/>
                <a:gd name="connsiteX14" fmla="*/ 109156 w 171545"/>
                <a:gd name="connsiteY14" fmla="*/ 122111 h 362678"/>
                <a:gd name="connsiteX15" fmla="*/ 166211 w 171545"/>
                <a:gd name="connsiteY15" fmla="*/ 122111 h 362678"/>
                <a:gd name="connsiteX16" fmla="*/ 166211 w 171545"/>
                <a:gd name="connsiteY16" fmla="*/ 69342 h 36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45" h="362678" fill="norm">
                  <a:moveTo>
                    <a:pt x="166306" y="69342"/>
                  </a:moveTo>
                  <a:lnTo>
                    <a:pt x="109251" y="69342"/>
                  </a:lnTo>
                  <a:lnTo>
                    <a:pt x="109251" y="0"/>
                  </a:lnTo>
                  <a:lnTo>
                    <a:pt x="41053" y="0"/>
                  </a:lnTo>
                  <a:lnTo>
                    <a:pt x="41053" y="69342"/>
                  </a:lnTo>
                  <a:lnTo>
                    <a:pt x="0" y="69342"/>
                  </a:lnTo>
                  <a:lnTo>
                    <a:pt x="0" y="122111"/>
                  </a:lnTo>
                  <a:lnTo>
                    <a:pt x="41053" y="122111"/>
                  </a:lnTo>
                  <a:lnTo>
                    <a:pt x="41053" y="282988"/>
                  </a:lnTo>
                  <a:cubicBezTo>
                    <a:pt x="40672" y="337375"/>
                    <a:pt x="80200" y="364141"/>
                    <a:pt x="131445" y="362617"/>
                  </a:cubicBezTo>
                  <a:cubicBezTo>
                    <a:pt x="150876" y="362045"/>
                    <a:pt x="164211" y="358330"/>
                    <a:pt x="171545" y="355854"/>
                  </a:cubicBezTo>
                  <a:lnTo>
                    <a:pt x="160020" y="302514"/>
                  </a:lnTo>
                  <a:cubicBezTo>
                    <a:pt x="156210" y="303466"/>
                    <a:pt x="148494" y="305181"/>
                    <a:pt x="140018" y="305181"/>
                  </a:cubicBezTo>
                  <a:cubicBezTo>
                    <a:pt x="122872" y="305181"/>
                    <a:pt x="109156" y="299180"/>
                    <a:pt x="109156" y="271653"/>
                  </a:cubicBezTo>
                  <a:lnTo>
                    <a:pt x="109156" y="122111"/>
                  </a:lnTo>
                  <a:lnTo>
                    <a:pt x="166211" y="122111"/>
                  </a:lnTo>
                  <a:lnTo>
                    <a:pt x="166211" y="6934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6" name="Freeform: Shape 75"/>
            <p:cNvSpPr>
              <a:spLocks/>
            </p:cNvSpPr>
            <p:nvPr/>
          </p:nvSpPr>
          <p:spPr bwMode="white">
            <a:xfrm>
              <a:off x="9011103" y="4123500"/>
              <a:ext cx="361771" cy="401328"/>
            </a:xfrm>
            <a:custGeom>
              <a:avLst/>
              <a:gdLst>
                <a:gd name="connsiteX0" fmla="*/ 67723 w 269176"/>
                <a:gd name="connsiteY0" fmla="*/ 121062 h 298608"/>
                <a:gd name="connsiteX1" fmla="*/ 137826 w 269176"/>
                <a:gd name="connsiteY1" fmla="*/ 53054 h 298608"/>
                <a:gd name="connsiteX2" fmla="*/ 203739 w 269176"/>
                <a:gd name="connsiteY2" fmla="*/ 121062 h 298608"/>
                <a:gd name="connsiteX3" fmla="*/ 67723 w 269176"/>
                <a:gd name="connsiteY3" fmla="*/ 121062 h 298608"/>
                <a:gd name="connsiteX4" fmla="*/ 140494 w 269176"/>
                <a:gd name="connsiteY4" fmla="*/ 298609 h 298608"/>
                <a:gd name="connsiteX5" fmla="*/ 266319 w 269176"/>
                <a:gd name="connsiteY5" fmla="*/ 215360 h 298608"/>
                <a:gd name="connsiteX6" fmla="*/ 202692 w 269176"/>
                <a:gd name="connsiteY6" fmla="*/ 208216 h 298608"/>
                <a:gd name="connsiteX7" fmla="*/ 141446 w 269176"/>
                <a:gd name="connsiteY7" fmla="*/ 245554 h 298608"/>
                <a:gd name="connsiteX8" fmla="*/ 67627 w 269176"/>
                <a:gd name="connsiteY8" fmla="*/ 166973 h 298608"/>
                <a:gd name="connsiteX9" fmla="*/ 269177 w 269176"/>
                <a:gd name="connsiteY9" fmla="*/ 166973 h 298608"/>
                <a:gd name="connsiteX10" fmla="*/ 269177 w 269176"/>
                <a:gd name="connsiteY10" fmla="*/ 146113 h 298608"/>
                <a:gd name="connsiteX11" fmla="*/ 136970 w 269176"/>
                <a:gd name="connsiteY11" fmla="*/ 0 h 298608"/>
                <a:gd name="connsiteX12" fmla="*/ 0 w 269176"/>
                <a:gd name="connsiteY12" fmla="*/ 150114 h 298608"/>
                <a:gd name="connsiteX13" fmla="*/ 140494 w 269176"/>
                <a:gd name="connsiteY13" fmla="*/ 298609 h 298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9176" h="298608" fill="norm">
                  <a:moveTo>
                    <a:pt x="67723" y="121062"/>
                  </a:moveTo>
                  <a:cubicBezTo>
                    <a:pt x="69818" y="84105"/>
                    <a:pt x="97060" y="53054"/>
                    <a:pt x="137826" y="53054"/>
                  </a:cubicBezTo>
                  <a:cubicBezTo>
                    <a:pt x="176974" y="53054"/>
                    <a:pt x="203359" y="81724"/>
                    <a:pt x="203739" y="121062"/>
                  </a:cubicBezTo>
                  <a:lnTo>
                    <a:pt x="67723" y="121062"/>
                  </a:lnTo>
                  <a:close/>
                  <a:moveTo>
                    <a:pt x="140494" y="298609"/>
                  </a:moveTo>
                  <a:cubicBezTo>
                    <a:pt x="207930" y="298609"/>
                    <a:pt x="254222" y="265652"/>
                    <a:pt x="266319" y="215360"/>
                  </a:cubicBezTo>
                  <a:lnTo>
                    <a:pt x="202692" y="208216"/>
                  </a:lnTo>
                  <a:cubicBezTo>
                    <a:pt x="193453" y="232696"/>
                    <a:pt x="170879" y="245554"/>
                    <a:pt x="141446" y="245554"/>
                  </a:cubicBezTo>
                  <a:cubicBezTo>
                    <a:pt x="97345" y="245554"/>
                    <a:pt x="68199" y="216503"/>
                    <a:pt x="67627" y="166973"/>
                  </a:cubicBezTo>
                  <a:lnTo>
                    <a:pt x="269177" y="166973"/>
                  </a:lnTo>
                  <a:lnTo>
                    <a:pt x="269177" y="146113"/>
                  </a:lnTo>
                  <a:cubicBezTo>
                    <a:pt x="269177" y="44577"/>
                    <a:pt x="208121" y="0"/>
                    <a:pt x="136970" y="0"/>
                  </a:cubicBezTo>
                  <a:cubicBezTo>
                    <a:pt x="54102" y="0"/>
                    <a:pt x="0" y="60864"/>
                    <a:pt x="0" y="150114"/>
                  </a:cubicBezTo>
                  <a:cubicBezTo>
                    <a:pt x="0" y="240792"/>
                    <a:pt x="53244" y="298609"/>
                    <a:pt x="140494" y="2986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9" name="Freeform: Shape 78"/>
            <p:cNvSpPr>
              <a:spLocks/>
            </p:cNvSpPr>
            <p:nvPr/>
          </p:nvSpPr>
          <p:spPr bwMode="white">
            <a:xfrm>
              <a:off x="8388565" y="4624168"/>
              <a:ext cx="891626" cy="173332"/>
            </a:xfrm>
            <a:custGeom>
              <a:avLst/>
              <a:gdLst>
                <a:gd name="connsiteX0" fmla="*/ 608647 w 663415"/>
                <a:gd name="connsiteY0" fmla="*/ 56769 h 128968"/>
                <a:gd name="connsiteX1" fmla="*/ 631031 w 663415"/>
                <a:gd name="connsiteY1" fmla="*/ 34576 h 128968"/>
                <a:gd name="connsiteX2" fmla="*/ 651700 w 663415"/>
                <a:gd name="connsiteY2" fmla="*/ 56769 h 128968"/>
                <a:gd name="connsiteX3" fmla="*/ 608647 w 663415"/>
                <a:gd name="connsiteY3" fmla="*/ 56769 h 128968"/>
                <a:gd name="connsiteX4" fmla="*/ 632174 w 663415"/>
                <a:gd name="connsiteY4" fmla="*/ 102203 h 128968"/>
                <a:gd name="connsiteX5" fmla="*/ 662273 w 663415"/>
                <a:gd name="connsiteY5" fmla="*/ 83153 h 128968"/>
                <a:gd name="connsiteX6" fmla="*/ 651034 w 663415"/>
                <a:gd name="connsiteY6" fmla="*/ 80010 h 128968"/>
                <a:gd name="connsiteX7" fmla="*/ 632174 w 663415"/>
                <a:gd name="connsiteY7" fmla="*/ 91821 h 128968"/>
                <a:gd name="connsiteX8" fmla="*/ 608647 w 663415"/>
                <a:gd name="connsiteY8" fmla="*/ 66866 h 128968"/>
                <a:gd name="connsiteX9" fmla="*/ 663416 w 663415"/>
                <a:gd name="connsiteY9" fmla="*/ 66866 h 128968"/>
                <a:gd name="connsiteX10" fmla="*/ 663416 w 663415"/>
                <a:gd name="connsiteY10" fmla="*/ 61913 h 128968"/>
                <a:gd name="connsiteX11" fmla="*/ 631031 w 663415"/>
                <a:gd name="connsiteY11" fmla="*/ 24193 h 128968"/>
                <a:gd name="connsiteX12" fmla="*/ 597027 w 663415"/>
                <a:gd name="connsiteY12" fmla="*/ 63532 h 128968"/>
                <a:gd name="connsiteX13" fmla="*/ 632174 w 663415"/>
                <a:gd name="connsiteY13" fmla="*/ 102203 h 128968"/>
                <a:gd name="connsiteX14" fmla="*/ 525685 w 663415"/>
                <a:gd name="connsiteY14" fmla="*/ 100679 h 128968"/>
                <a:gd name="connsiteX15" fmla="*/ 584835 w 663415"/>
                <a:gd name="connsiteY15" fmla="*/ 100679 h 128968"/>
                <a:gd name="connsiteX16" fmla="*/ 584835 w 663415"/>
                <a:gd name="connsiteY16" fmla="*/ 89916 h 128968"/>
                <a:gd name="connsiteX17" fmla="*/ 541782 w 663415"/>
                <a:gd name="connsiteY17" fmla="*/ 89916 h 128968"/>
                <a:gd name="connsiteX18" fmla="*/ 541782 w 663415"/>
                <a:gd name="connsiteY18" fmla="*/ 89154 h 128968"/>
                <a:gd name="connsiteX19" fmla="*/ 583406 w 663415"/>
                <a:gd name="connsiteY19" fmla="*/ 34480 h 128968"/>
                <a:gd name="connsiteX20" fmla="*/ 583406 w 663415"/>
                <a:gd name="connsiteY20" fmla="*/ 25241 h 128968"/>
                <a:gd name="connsiteX21" fmla="*/ 527018 w 663415"/>
                <a:gd name="connsiteY21" fmla="*/ 25241 h 128968"/>
                <a:gd name="connsiteX22" fmla="*/ 527018 w 663415"/>
                <a:gd name="connsiteY22" fmla="*/ 36004 h 128968"/>
                <a:gd name="connsiteX23" fmla="*/ 568452 w 663415"/>
                <a:gd name="connsiteY23" fmla="*/ 36004 h 128968"/>
                <a:gd name="connsiteX24" fmla="*/ 568452 w 663415"/>
                <a:gd name="connsiteY24" fmla="*/ 36766 h 128968"/>
                <a:gd name="connsiteX25" fmla="*/ 525589 w 663415"/>
                <a:gd name="connsiteY25" fmla="*/ 91821 h 128968"/>
                <a:gd name="connsiteX26" fmla="*/ 525589 w 663415"/>
                <a:gd name="connsiteY26" fmla="*/ 100679 h 128968"/>
                <a:gd name="connsiteX27" fmla="*/ 495014 w 663415"/>
                <a:gd name="connsiteY27" fmla="*/ 69818 h 128968"/>
                <a:gd name="connsiteX28" fmla="*/ 475583 w 663415"/>
                <a:gd name="connsiteY28" fmla="*/ 90488 h 128968"/>
                <a:gd name="connsiteX29" fmla="*/ 459105 w 663415"/>
                <a:gd name="connsiteY29" fmla="*/ 72390 h 128968"/>
                <a:gd name="connsiteX30" fmla="*/ 459105 w 663415"/>
                <a:gd name="connsiteY30" fmla="*/ 25241 h 128968"/>
                <a:gd name="connsiteX31" fmla="*/ 447484 w 663415"/>
                <a:gd name="connsiteY31" fmla="*/ 25241 h 128968"/>
                <a:gd name="connsiteX32" fmla="*/ 447484 w 663415"/>
                <a:gd name="connsiteY32" fmla="*/ 73152 h 128968"/>
                <a:gd name="connsiteX33" fmla="*/ 471868 w 663415"/>
                <a:gd name="connsiteY33" fmla="*/ 101632 h 128968"/>
                <a:gd name="connsiteX34" fmla="*/ 494252 w 663415"/>
                <a:gd name="connsiteY34" fmla="*/ 87916 h 128968"/>
                <a:gd name="connsiteX35" fmla="*/ 495014 w 663415"/>
                <a:gd name="connsiteY35" fmla="*/ 87916 h 128968"/>
                <a:gd name="connsiteX36" fmla="*/ 495014 w 663415"/>
                <a:gd name="connsiteY36" fmla="*/ 100679 h 128968"/>
                <a:gd name="connsiteX37" fmla="*/ 506635 w 663415"/>
                <a:gd name="connsiteY37" fmla="*/ 100679 h 128968"/>
                <a:gd name="connsiteX38" fmla="*/ 506635 w 663415"/>
                <a:gd name="connsiteY38" fmla="*/ 25241 h 128968"/>
                <a:gd name="connsiteX39" fmla="*/ 495014 w 663415"/>
                <a:gd name="connsiteY39" fmla="*/ 25241 h 128968"/>
                <a:gd name="connsiteX40" fmla="*/ 495014 w 663415"/>
                <a:gd name="connsiteY40" fmla="*/ 69818 h 128968"/>
                <a:gd name="connsiteX41" fmla="*/ 432149 w 663415"/>
                <a:gd name="connsiteY41" fmla="*/ 25146 h 128968"/>
                <a:gd name="connsiteX42" fmla="*/ 419576 w 663415"/>
                <a:gd name="connsiteY42" fmla="*/ 25146 h 128968"/>
                <a:gd name="connsiteX43" fmla="*/ 398716 w 663415"/>
                <a:gd name="connsiteY43" fmla="*/ 85249 h 128968"/>
                <a:gd name="connsiteX44" fmla="*/ 397954 w 663415"/>
                <a:gd name="connsiteY44" fmla="*/ 85249 h 128968"/>
                <a:gd name="connsiteX45" fmla="*/ 377094 w 663415"/>
                <a:gd name="connsiteY45" fmla="*/ 25146 h 128968"/>
                <a:gd name="connsiteX46" fmla="*/ 364521 w 663415"/>
                <a:gd name="connsiteY46" fmla="*/ 25146 h 128968"/>
                <a:gd name="connsiteX47" fmla="*/ 392430 w 663415"/>
                <a:gd name="connsiteY47" fmla="*/ 100584 h 128968"/>
                <a:gd name="connsiteX48" fmla="*/ 404241 w 663415"/>
                <a:gd name="connsiteY48" fmla="*/ 100584 h 128968"/>
                <a:gd name="connsiteX49" fmla="*/ 432149 w 663415"/>
                <a:gd name="connsiteY49" fmla="*/ 25146 h 128968"/>
                <a:gd name="connsiteX50" fmla="*/ 300228 w 663415"/>
                <a:gd name="connsiteY50" fmla="*/ 56769 h 128968"/>
                <a:gd name="connsiteX51" fmla="*/ 322612 w 663415"/>
                <a:gd name="connsiteY51" fmla="*/ 34576 h 128968"/>
                <a:gd name="connsiteX52" fmla="*/ 343281 w 663415"/>
                <a:gd name="connsiteY52" fmla="*/ 56769 h 128968"/>
                <a:gd name="connsiteX53" fmla="*/ 300228 w 663415"/>
                <a:gd name="connsiteY53" fmla="*/ 56769 h 128968"/>
                <a:gd name="connsiteX54" fmla="*/ 323850 w 663415"/>
                <a:gd name="connsiteY54" fmla="*/ 102203 h 128968"/>
                <a:gd name="connsiteX55" fmla="*/ 353949 w 663415"/>
                <a:gd name="connsiteY55" fmla="*/ 83153 h 128968"/>
                <a:gd name="connsiteX56" fmla="*/ 342709 w 663415"/>
                <a:gd name="connsiteY56" fmla="*/ 80010 h 128968"/>
                <a:gd name="connsiteX57" fmla="*/ 323850 w 663415"/>
                <a:gd name="connsiteY57" fmla="*/ 91821 h 128968"/>
                <a:gd name="connsiteX58" fmla="*/ 300323 w 663415"/>
                <a:gd name="connsiteY58" fmla="*/ 66866 h 128968"/>
                <a:gd name="connsiteX59" fmla="*/ 355092 w 663415"/>
                <a:gd name="connsiteY59" fmla="*/ 66866 h 128968"/>
                <a:gd name="connsiteX60" fmla="*/ 355092 w 663415"/>
                <a:gd name="connsiteY60" fmla="*/ 61913 h 128968"/>
                <a:gd name="connsiteX61" fmla="*/ 322707 w 663415"/>
                <a:gd name="connsiteY61" fmla="*/ 24193 h 128968"/>
                <a:gd name="connsiteX62" fmla="*/ 288703 w 663415"/>
                <a:gd name="connsiteY62" fmla="*/ 63532 h 128968"/>
                <a:gd name="connsiteX63" fmla="*/ 323850 w 663415"/>
                <a:gd name="connsiteY63" fmla="*/ 102203 h 128968"/>
                <a:gd name="connsiteX64" fmla="*/ 218218 w 663415"/>
                <a:gd name="connsiteY64" fmla="*/ 50292 h 128968"/>
                <a:gd name="connsiteX65" fmla="*/ 218218 w 663415"/>
                <a:gd name="connsiteY65" fmla="*/ 10763 h 128968"/>
                <a:gd name="connsiteX66" fmla="*/ 239649 w 663415"/>
                <a:gd name="connsiteY66" fmla="*/ 10763 h 128968"/>
                <a:gd name="connsiteX67" fmla="*/ 262223 w 663415"/>
                <a:gd name="connsiteY67" fmla="*/ 30766 h 128968"/>
                <a:gd name="connsiteX68" fmla="*/ 239839 w 663415"/>
                <a:gd name="connsiteY68" fmla="*/ 50197 h 128968"/>
                <a:gd name="connsiteX69" fmla="*/ 218218 w 663415"/>
                <a:gd name="connsiteY69" fmla="*/ 50197 h 128968"/>
                <a:gd name="connsiteX70" fmla="*/ 206026 w 663415"/>
                <a:gd name="connsiteY70" fmla="*/ 100679 h 128968"/>
                <a:gd name="connsiteX71" fmla="*/ 218218 w 663415"/>
                <a:gd name="connsiteY71" fmla="*/ 100679 h 128968"/>
                <a:gd name="connsiteX72" fmla="*/ 218218 w 663415"/>
                <a:gd name="connsiteY72" fmla="*/ 61341 h 128968"/>
                <a:gd name="connsiteX73" fmla="*/ 240220 w 663415"/>
                <a:gd name="connsiteY73" fmla="*/ 61341 h 128968"/>
                <a:gd name="connsiteX74" fmla="*/ 242792 w 663415"/>
                <a:gd name="connsiteY74" fmla="*/ 61246 h 128968"/>
                <a:gd name="connsiteX75" fmla="*/ 264033 w 663415"/>
                <a:gd name="connsiteY75" fmla="*/ 100584 h 128968"/>
                <a:gd name="connsiteX76" fmla="*/ 278225 w 663415"/>
                <a:gd name="connsiteY76" fmla="*/ 100584 h 128968"/>
                <a:gd name="connsiteX77" fmla="*/ 255461 w 663415"/>
                <a:gd name="connsiteY77" fmla="*/ 59055 h 128968"/>
                <a:gd name="connsiteX78" fmla="*/ 274320 w 663415"/>
                <a:gd name="connsiteY78" fmla="*/ 30861 h 128968"/>
                <a:gd name="connsiteX79" fmla="*/ 240125 w 663415"/>
                <a:gd name="connsiteY79" fmla="*/ 0 h 128968"/>
                <a:gd name="connsiteX80" fmla="*/ 206121 w 663415"/>
                <a:gd name="connsiteY80" fmla="*/ 0 h 128968"/>
                <a:gd name="connsiteX81" fmla="*/ 206121 w 663415"/>
                <a:gd name="connsiteY81" fmla="*/ 100679 h 128968"/>
                <a:gd name="connsiteX82" fmla="*/ 95821 w 663415"/>
                <a:gd name="connsiteY82" fmla="*/ 128968 h 128968"/>
                <a:gd name="connsiteX83" fmla="*/ 118015 w 663415"/>
                <a:gd name="connsiteY83" fmla="*/ 111633 h 128968"/>
                <a:gd name="connsiteX84" fmla="*/ 150114 w 663415"/>
                <a:gd name="connsiteY84" fmla="*/ 25336 h 128968"/>
                <a:gd name="connsiteX85" fmla="*/ 137446 w 663415"/>
                <a:gd name="connsiteY85" fmla="*/ 25146 h 128968"/>
                <a:gd name="connsiteX86" fmla="*/ 116586 w 663415"/>
                <a:gd name="connsiteY86" fmla="*/ 85249 h 128968"/>
                <a:gd name="connsiteX87" fmla="*/ 115824 w 663415"/>
                <a:gd name="connsiteY87" fmla="*/ 85249 h 128968"/>
                <a:gd name="connsiteX88" fmla="*/ 94964 w 663415"/>
                <a:gd name="connsiteY88" fmla="*/ 25146 h 128968"/>
                <a:gd name="connsiteX89" fmla="*/ 82391 w 663415"/>
                <a:gd name="connsiteY89" fmla="*/ 25146 h 128968"/>
                <a:gd name="connsiteX90" fmla="*/ 110300 w 663415"/>
                <a:gd name="connsiteY90" fmla="*/ 101060 h 128968"/>
                <a:gd name="connsiteX91" fmla="*/ 108109 w 663415"/>
                <a:gd name="connsiteY91" fmla="*/ 106966 h 128968"/>
                <a:gd name="connsiteX92" fmla="*/ 90201 w 663415"/>
                <a:gd name="connsiteY92" fmla="*/ 117348 h 128968"/>
                <a:gd name="connsiteX93" fmla="*/ 87249 w 663415"/>
                <a:gd name="connsiteY93" fmla="*/ 127540 h 128968"/>
                <a:gd name="connsiteX94" fmla="*/ 95821 w 663415"/>
                <a:gd name="connsiteY94" fmla="*/ 128968 h 128968"/>
                <a:gd name="connsiteX95" fmla="*/ 12192 w 663415"/>
                <a:gd name="connsiteY95" fmla="*/ 44196 h 128968"/>
                <a:gd name="connsiteX96" fmla="*/ 12192 w 663415"/>
                <a:gd name="connsiteY96" fmla="*/ 10763 h 128968"/>
                <a:gd name="connsiteX97" fmla="*/ 35147 w 663415"/>
                <a:gd name="connsiteY97" fmla="*/ 10763 h 128968"/>
                <a:gd name="connsiteX98" fmla="*/ 54387 w 663415"/>
                <a:gd name="connsiteY98" fmla="*/ 26670 h 128968"/>
                <a:gd name="connsiteX99" fmla="*/ 34766 w 663415"/>
                <a:gd name="connsiteY99" fmla="*/ 44196 h 128968"/>
                <a:gd name="connsiteX100" fmla="*/ 12192 w 663415"/>
                <a:gd name="connsiteY100" fmla="*/ 44196 h 128968"/>
                <a:gd name="connsiteX101" fmla="*/ 12192 w 663415"/>
                <a:gd name="connsiteY101" fmla="*/ 89821 h 128968"/>
                <a:gd name="connsiteX102" fmla="*/ 12192 w 663415"/>
                <a:gd name="connsiteY102" fmla="*/ 54864 h 128968"/>
                <a:gd name="connsiteX103" fmla="*/ 36957 w 663415"/>
                <a:gd name="connsiteY103" fmla="*/ 54864 h 128968"/>
                <a:gd name="connsiteX104" fmla="*/ 58388 w 663415"/>
                <a:gd name="connsiteY104" fmla="*/ 73914 h 128968"/>
                <a:gd name="connsiteX105" fmla="*/ 36386 w 663415"/>
                <a:gd name="connsiteY105" fmla="*/ 89821 h 128968"/>
                <a:gd name="connsiteX106" fmla="*/ 12192 w 663415"/>
                <a:gd name="connsiteY106" fmla="*/ 89821 h 128968"/>
                <a:gd name="connsiteX107" fmla="*/ 0 w 663415"/>
                <a:gd name="connsiteY107" fmla="*/ 100679 h 128968"/>
                <a:gd name="connsiteX108" fmla="*/ 36386 w 663415"/>
                <a:gd name="connsiteY108" fmla="*/ 100679 h 128968"/>
                <a:gd name="connsiteX109" fmla="*/ 70009 w 663415"/>
                <a:gd name="connsiteY109" fmla="*/ 73914 h 128968"/>
                <a:gd name="connsiteX110" fmla="*/ 49720 w 663415"/>
                <a:gd name="connsiteY110" fmla="*/ 48768 h 128968"/>
                <a:gd name="connsiteX111" fmla="*/ 49720 w 663415"/>
                <a:gd name="connsiteY111" fmla="*/ 47816 h 128968"/>
                <a:gd name="connsiteX112" fmla="*/ 66008 w 663415"/>
                <a:gd name="connsiteY112" fmla="*/ 26765 h 128968"/>
                <a:gd name="connsiteX113" fmla="*/ 35147 w 663415"/>
                <a:gd name="connsiteY113" fmla="*/ 0 h 128968"/>
                <a:gd name="connsiteX114" fmla="*/ 0 w 663415"/>
                <a:gd name="connsiteY114" fmla="*/ 0 h 128968"/>
                <a:gd name="connsiteX115" fmla="*/ 0 w 663415"/>
                <a:gd name="connsiteY115" fmla="*/ 100679 h 12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663415" h="128968" fill="norm">
                  <a:moveTo>
                    <a:pt x="608647" y="56769"/>
                  </a:moveTo>
                  <a:cubicBezTo>
                    <a:pt x="609409" y="45053"/>
                    <a:pt x="617696" y="34576"/>
                    <a:pt x="631031" y="34576"/>
                  </a:cubicBezTo>
                  <a:cubicBezTo>
                    <a:pt x="643604" y="34576"/>
                    <a:pt x="651700" y="44005"/>
                    <a:pt x="651700" y="56769"/>
                  </a:cubicBezTo>
                  <a:lnTo>
                    <a:pt x="608647" y="56769"/>
                  </a:lnTo>
                  <a:close/>
                  <a:moveTo>
                    <a:pt x="632174" y="102203"/>
                  </a:moveTo>
                  <a:cubicBezTo>
                    <a:pt x="647509" y="102203"/>
                    <a:pt x="658749" y="94583"/>
                    <a:pt x="662273" y="83153"/>
                  </a:cubicBezTo>
                  <a:lnTo>
                    <a:pt x="651034" y="80010"/>
                  </a:lnTo>
                  <a:cubicBezTo>
                    <a:pt x="648081" y="87916"/>
                    <a:pt x="641223" y="91821"/>
                    <a:pt x="632174" y="91821"/>
                  </a:cubicBezTo>
                  <a:cubicBezTo>
                    <a:pt x="618554" y="91821"/>
                    <a:pt x="609219" y="83058"/>
                    <a:pt x="608647" y="66866"/>
                  </a:cubicBezTo>
                  <a:lnTo>
                    <a:pt x="663416" y="66866"/>
                  </a:lnTo>
                  <a:lnTo>
                    <a:pt x="663416" y="61913"/>
                  </a:lnTo>
                  <a:cubicBezTo>
                    <a:pt x="663416" y="33814"/>
                    <a:pt x="646747" y="24193"/>
                    <a:pt x="631031" y="24193"/>
                  </a:cubicBezTo>
                  <a:cubicBezTo>
                    <a:pt x="610552" y="24193"/>
                    <a:pt x="597027" y="40291"/>
                    <a:pt x="597027" y="63532"/>
                  </a:cubicBezTo>
                  <a:cubicBezTo>
                    <a:pt x="597027" y="86773"/>
                    <a:pt x="610362" y="102203"/>
                    <a:pt x="632174" y="102203"/>
                  </a:cubicBezTo>
                  <a:close/>
                  <a:moveTo>
                    <a:pt x="525685" y="100679"/>
                  </a:moveTo>
                  <a:lnTo>
                    <a:pt x="584835" y="100679"/>
                  </a:lnTo>
                  <a:lnTo>
                    <a:pt x="584835" y="89916"/>
                  </a:lnTo>
                  <a:lnTo>
                    <a:pt x="541782" y="89916"/>
                  </a:lnTo>
                  <a:lnTo>
                    <a:pt x="541782" y="89154"/>
                  </a:lnTo>
                  <a:lnTo>
                    <a:pt x="583406" y="34480"/>
                  </a:lnTo>
                  <a:lnTo>
                    <a:pt x="583406" y="25241"/>
                  </a:lnTo>
                  <a:lnTo>
                    <a:pt x="527018" y="25241"/>
                  </a:lnTo>
                  <a:lnTo>
                    <a:pt x="527018" y="36004"/>
                  </a:lnTo>
                  <a:lnTo>
                    <a:pt x="568452" y="36004"/>
                  </a:lnTo>
                  <a:lnTo>
                    <a:pt x="568452" y="36766"/>
                  </a:lnTo>
                  <a:lnTo>
                    <a:pt x="525589" y="91821"/>
                  </a:lnTo>
                  <a:lnTo>
                    <a:pt x="525589" y="100679"/>
                  </a:lnTo>
                  <a:close/>
                  <a:moveTo>
                    <a:pt x="495014" y="69818"/>
                  </a:moveTo>
                  <a:cubicBezTo>
                    <a:pt x="495014" y="84011"/>
                    <a:pt x="484251" y="90488"/>
                    <a:pt x="475583" y="90488"/>
                  </a:cubicBezTo>
                  <a:cubicBezTo>
                    <a:pt x="465963" y="90488"/>
                    <a:pt x="459105" y="83439"/>
                    <a:pt x="459105" y="72390"/>
                  </a:cubicBezTo>
                  <a:lnTo>
                    <a:pt x="459105" y="25241"/>
                  </a:lnTo>
                  <a:lnTo>
                    <a:pt x="447484" y="25241"/>
                  </a:lnTo>
                  <a:lnTo>
                    <a:pt x="447484" y="73152"/>
                  </a:lnTo>
                  <a:cubicBezTo>
                    <a:pt x="447484" y="92393"/>
                    <a:pt x="457676" y="101632"/>
                    <a:pt x="471868" y="101632"/>
                  </a:cubicBezTo>
                  <a:cubicBezTo>
                    <a:pt x="483298" y="101632"/>
                    <a:pt x="490728" y="95535"/>
                    <a:pt x="494252" y="87916"/>
                  </a:cubicBezTo>
                  <a:lnTo>
                    <a:pt x="495014" y="87916"/>
                  </a:lnTo>
                  <a:lnTo>
                    <a:pt x="495014" y="100679"/>
                  </a:lnTo>
                  <a:lnTo>
                    <a:pt x="506635" y="100679"/>
                  </a:lnTo>
                  <a:lnTo>
                    <a:pt x="506635" y="25241"/>
                  </a:lnTo>
                  <a:lnTo>
                    <a:pt x="495014" y="25241"/>
                  </a:lnTo>
                  <a:lnTo>
                    <a:pt x="495014" y="69818"/>
                  </a:lnTo>
                  <a:close/>
                  <a:moveTo>
                    <a:pt x="432149" y="25146"/>
                  </a:moveTo>
                  <a:lnTo>
                    <a:pt x="419576" y="25146"/>
                  </a:lnTo>
                  <a:lnTo>
                    <a:pt x="398716" y="85249"/>
                  </a:lnTo>
                  <a:lnTo>
                    <a:pt x="397954" y="85249"/>
                  </a:lnTo>
                  <a:lnTo>
                    <a:pt x="377094" y="25146"/>
                  </a:lnTo>
                  <a:lnTo>
                    <a:pt x="364521" y="25146"/>
                  </a:lnTo>
                  <a:lnTo>
                    <a:pt x="392430" y="100584"/>
                  </a:lnTo>
                  <a:lnTo>
                    <a:pt x="404241" y="100584"/>
                  </a:lnTo>
                  <a:lnTo>
                    <a:pt x="432149" y="25146"/>
                  </a:lnTo>
                  <a:close/>
                  <a:moveTo>
                    <a:pt x="300228" y="56769"/>
                  </a:moveTo>
                  <a:cubicBezTo>
                    <a:pt x="300990" y="45053"/>
                    <a:pt x="309276" y="34576"/>
                    <a:pt x="322612" y="34576"/>
                  </a:cubicBezTo>
                  <a:cubicBezTo>
                    <a:pt x="335185" y="34576"/>
                    <a:pt x="343281" y="44005"/>
                    <a:pt x="343281" y="56769"/>
                  </a:cubicBezTo>
                  <a:lnTo>
                    <a:pt x="300228" y="56769"/>
                  </a:lnTo>
                  <a:close/>
                  <a:moveTo>
                    <a:pt x="323850" y="102203"/>
                  </a:moveTo>
                  <a:cubicBezTo>
                    <a:pt x="339185" y="102203"/>
                    <a:pt x="350425" y="94583"/>
                    <a:pt x="353949" y="83153"/>
                  </a:cubicBezTo>
                  <a:lnTo>
                    <a:pt x="342709" y="80010"/>
                  </a:lnTo>
                  <a:cubicBezTo>
                    <a:pt x="339757" y="87916"/>
                    <a:pt x="332899" y="91821"/>
                    <a:pt x="323850" y="91821"/>
                  </a:cubicBezTo>
                  <a:cubicBezTo>
                    <a:pt x="310229" y="91821"/>
                    <a:pt x="300894" y="83058"/>
                    <a:pt x="300323" y="66866"/>
                  </a:cubicBezTo>
                  <a:lnTo>
                    <a:pt x="355092" y="66866"/>
                  </a:lnTo>
                  <a:lnTo>
                    <a:pt x="355092" y="61913"/>
                  </a:lnTo>
                  <a:cubicBezTo>
                    <a:pt x="355092" y="33814"/>
                    <a:pt x="338423" y="24193"/>
                    <a:pt x="322707" y="24193"/>
                  </a:cubicBezTo>
                  <a:cubicBezTo>
                    <a:pt x="302228" y="24193"/>
                    <a:pt x="288703" y="40291"/>
                    <a:pt x="288703" y="63532"/>
                  </a:cubicBezTo>
                  <a:cubicBezTo>
                    <a:pt x="288703" y="86773"/>
                    <a:pt x="301943" y="102203"/>
                    <a:pt x="323850" y="102203"/>
                  </a:cubicBezTo>
                  <a:close/>
                  <a:moveTo>
                    <a:pt x="218218" y="50292"/>
                  </a:moveTo>
                  <a:lnTo>
                    <a:pt x="218218" y="10763"/>
                  </a:lnTo>
                  <a:lnTo>
                    <a:pt x="239649" y="10763"/>
                  </a:lnTo>
                  <a:cubicBezTo>
                    <a:pt x="255937" y="10763"/>
                    <a:pt x="262223" y="18764"/>
                    <a:pt x="262223" y="30766"/>
                  </a:cubicBezTo>
                  <a:cubicBezTo>
                    <a:pt x="262223" y="42863"/>
                    <a:pt x="255937" y="50197"/>
                    <a:pt x="239839" y="50197"/>
                  </a:cubicBezTo>
                  <a:lnTo>
                    <a:pt x="218218" y="50197"/>
                  </a:lnTo>
                  <a:close/>
                  <a:moveTo>
                    <a:pt x="206026" y="100679"/>
                  </a:moveTo>
                  <a:lnTo>
                    <a:pt x="218218" y="100679"/>
                  </a:lnTo>
                  <a:lnTo>
                    <a:pt x="218218" y="61341"/>
                  </a:lnTo>
                  <a:lnTo>
                    <a:pt x="240220" y="61341"/>
                  </a:lnTo>
                  <a:cubicBezTo>
                    <a:pt x="241078" y="61341"/>
                    <a:pt x="241935" y="61341"/>
                    <a:pt x="242792" y="61246"/>
                  </a:cubicBezTo>
                  <a:lnTo>
                    <a:pt x="264033" y="100584"/>
                  </a:lnTo>
                  <a:lnTo>
                    <a:pt x="278225" y="100584"/>
                  </a:lnTo>
                  <a:lnTo>
                    <a:pt x="255461" y="59055"/>
                  </a:lnTo>
                  <a:cubicBezTo>
                    <a:pt x="268319" y="54673"/>
                    <a:pt x="274320" y="44196"/>
                    <a:pt x="274320" y="30861"/>
                  </a:cubicBezTo>
                  <a:cubicBezTo>
                    <a:pt x="274320" y="13049"/>
                    <a:pt x="263747" y="0"/>
                    <a:pt x="240125" y="0"/>
                  </a:cubicBezTo>
                  <a:lnTo>
                    <a:pt x="206121" y="0"/>
                  </a:lnTo>
                  <a:lnTo>
                    <a:pt x="206121" y="100679"/>
                  </a:lnTo>
                  <a:close/>
                  <a:moveTo>
                    <a:pt x="95821" y="128968"/>
                  </a:moveTo>
                  <a:cubicBezTo>
                    <a:pt x="106299" y="128968"/>
                    <a:pt x="113633" y="123444"/>
                    <a:pt x="118015" y="111633"/>
                  </a:cubicBezTo>
                  <a:lnTo>
                    <a:pt x="150114" y="25336"/>
                  </a:lnTo>
                  <a:lnTo>
                    <a:pt x="137446" y="25146"/>
                  </a:lnTo>
                  <a:lnTo>
                    <a:pt x="116586" y="85249"/>
                  </a:lnTo>
                  <a:lnTo>
                    <a:pt x="115824" y="85249"/>
                  </a:lnTo>
                  <a:lnTo>
                    <a:pt x="94964" y="25146"/>
                  </a:lnTo>
                  <a:lnTo>
                    <a:pt x="82391" y="25146"/>
                  </a:lnTo>
                  <a:lnTo>
                    <a:pt x="110300" y="101060"/>
                  </a:lnTo>
                  <a:lnTo>
                    <a:pt x="108109" y="106966"/>
                  </a:lnTo>
                  <a:cubicBezTo>
                    <a:pt x="103917" y="118491"/>
                    <a:pt x="98679" y="119539"/>
                    <a:pt x="90201" y="117348"/>
                  </a:cubicBezTo>
                  <a:lnTo>
                    <a:pt x="87249" y="127540"/>
                  </a:lnTo>
                  <a:cubicBezTo>
                    <a:pt x="88582" y="128207"/>
                    <a:pt x="91916" y="128968"/>
                    <a:pt x="95821" y="128968"/>
                  </a:cubicBezTo>
                  <a:close/>
                  <a:moveTo>
                    <a:pt x="12192" y="44196"/>
                  </a:moveTo>
                  <a:lnTo>
                    <a:pt x="12192" y="10763"/>
                  </a:lnTo>
                  <a:lnTo>
                    <a:pt x="35147" y="10763"/>
                  </a:lnTo>
                  <a:cubicBezTo>
                    <a:pt x="48482" y="10763"/>
                    <a:pt x="54387" y="17812"/>
                    <a:pt x="54387" y="26670"/>
                  </a:cubicBezTo>
                  <a:cubicBezTo>
                    <a:pt x="54387" y="37242"/>
                    <a:pt x="45720" y="44196"/>
                    <a:pt x="34766" y="44196"/>
                  </a:cubicBezTo>
                  <a:lnTo>
                    <a:pt x="12192" y="44196"/>
                  </a:lnTo>
                  <a:close/>
                  <a:moveTo>
                    <a:pt x="12192" y="89821"/>
                  </a:moveTo>
                  <a:lnTo>
                    <a:pt x="12192" y="54864"/>
                  </a:lnTo>
                  <a:lnTo>
                    <a:pt x="36957" y="54864"/>
                  </a:lnTo>
                  <a:cubicBezTo>
                    <a:pt x="50102" y="54864"/>
                    <a:pt x="58388" y="63722"/>
                    <a:pt x="58388" y="73914"/>
                  </a:cubicBezTo>
                  <a:cubicBezTo>
                    <a:pt x="58388" y="82772"/>
                    <a:pt x="52292" y="89821"/>
                    <a:pt x="36386" y="89821"/>
                  </a:cubicBezTo>
                  <a:lnTo>
                    <a:pt x="12192" y="89821"/>
                  </a:lnTo>
                  <a:close/>
                  <a:moveTo>
                    <a:pt x="0" y="100679"/>
                  </a:moveTo>
                  <a:lnTo>
                    <a:pt x="36386" y="100679"/>
                  </a:lnTo>
                  <a:cubicBezTo>
                    <a:pt x="60198" y="100679"/>
                    <a:pt x="70009" y="89059"/>
                    <a:pt x="70009" y="73914"/>
                  </a:cubicBezTo>
                  <a:cubicBezTo>
                    <a:pt x="70009" y="58007"/>
                    <a:pt x="58960" y="49339"/>
                    <a:pt x="49720" y="48768"/>
                  </a:cubicBezTo>
                  <a:lnTo>
                    <a:pt x="49720" y="47816"/>
                  </a:lnTo>
                  <a:cubicBezTo>
                    <a:pt x="58388" y="45434"/>
                    <a:pt x="66008" y="39719"/>
                    <a:pt x="66008" y="26765"/>
                  </a:cubicBezTo>
                  <a:cubicBezTo>
                    <a:pt x="66008" y="12002"/>
                    <a:pt x="56197" y="0"/>
                    <a:pt x="35147" y="0"/>
                  </a:cubicBezTo>
                  <a:lnTo>
                    <a:pt x="0" y="0"/>
                  </a:lnTo>
                  <a:lnTo>
                    <a:pt x="0" y="10067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</p:grpSp>
      <p:pic>
        <p:nvPicPr>
          <p:cNvPr id="58" name="Graphic 57">
            <a:hlinkClick r:id="rId3" action="ppaction://hlinkfile"/>
          </p:cNvPr>
          <p:cNvPicPr>
            <a:picLocks noChangeAspect="1"/>
          </p:cNvPicPr>
          <p:nvPr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6/SVG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 bwMode="white">
          <a:xfrm>
            <a:off x="23070985" y="12342978"/>
            <a:ext cx="378616" cy="378616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59" name="TextBox 58"/>
          <p:cNvSpPr txBox="1">
            <a:spLocks noChangeArrowheads="1"/>
          </p:cNvSpPr>
          <p:nvPr/>
        </p:nvSpPr>
        <p:spPr bwMode="white">
          <a:xfrm>
            <a:off x="20752963" y="12401490"/>
            <a:ext cx="2545217" cy="40011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2000" dirty="0">
                <a:solidFill>
                  <a:srgbClr val="FD8E10"/>
                </a:solidFill>
                <a:latin typeface="Inter"/>
                <a:ea typeface="Inter"/>
              </a:rPr>
              <a:t>View full analysis</a:t>
            </a:r>
          </a:p>
        </p:txBody>
      </p:sp>
      <p:sp>
        <p:nvSpPr>
          <p:cNvPr id="134" name="SyncfusionLicense"/>
          <p:cNvSpPr txBox="1">
            <a:spLocks noChangeArrowheads="1"/>
          </p:cNvSpPr>
          <p:nvPr/>
        </p:nvSpPr>
        <p:spPr bwMode="white">
          <a:xfrm rot="0">
            <a:off x="9461500" y="12954000"/>
            <a:ext cx="5461000" cy="381000"/>
          </a:xfrm>
          <a:prstGeom prst="rect">
            <a:avLst/>
          </a:prstGeom>
          <a:ln>
            <a:headEnd type="none"/>
            <a:tailEnd type="none"/>
          </a:ln>
        </p:spPr>
        <p:txBody>
          <a:bodyPr anchor="ctr" wrap="square">
            <a:spAutoFit/>
          </a:bodyPr>
          <a:lstStyle/>
          <a:p>
            <a:pPr algn="ctr" defTabSz="914400">
              <a:defRPr sz="1400" dirty="0"/>
            </a:pPr>
            <a:r>
              <a:rPr dirty="0">
                <a:solidFill>
                  <a:srgbClr val="000000"/>
                </a:solidFill>
              </a:rPr>
              <a:t>Created with a trial version of Syncfusion Essential Presentation</a:t>
            </a: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/>
          </p:cNvSpPr>
          <p:nvPr/>
        </p:nvSpPr>
        <p:spPr bwMode="white">
          <a:xfrm>
            <a:off x="0" y="0"/>
            <a:ext cx="24384000" cy="13716000"/>
          </a:xfrm>
          <a:prstGeom prst="rect">
            <a:avLst/>
          </a:prstGeom>
          <a:solidFill>
            <a:srgbClr val="660091"/>
          </a:solidFill>
          <a:ln>
            <a:noFill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wrap="square"/>
          <a:lstStyle/>
          <a:p>
            <a:pPr algn="ctr" defTabSz="914400"/>
            <a:endParaRPr lang="en-US" dirty="0"/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white">
          <a:xfrm>
            <a:off x="21930704" y="0"/>
            <a:ext cx="2445574" cy="1154321"/>
            <a:chOff x="21930704" y="0"/>
            <a:chExt cx="2445574" cy="1154321"/>
          </a:xfrm>
          <a:solidFill>
            <a:schemeClr val="bg1">
              <a:alpha val="21000"/>
            </a:schemeClr>
          </a:solidFill>
          <a:ln>
            <a:headEnd type="none"/>
            <a:tailEnd type="none"/>
          </a:ln>
        </p:grpSpPr>
        <p:sp>
          <p:nvSpPr>
            <p:cNvPr id="12" name="Freeform: Shape 11"/>
            <p:cNvSpPr>
              <a:spLocks/>
            </p:cNvSpPr>
            <p:nvPr/>
          </p:nvSpPr>
          <p:spPr bwMode="white">
            <a:xfrm>
              <a:off x="21930704" y="0"/>
              <a:ext cx="1948426" cy="1099258"/>
            </a:xfrm>
            <a:custGeom>
              <a:avLst/>
              <a:gdLst>
                <a:gd name="connsiteX0" fmla="*/ 0 w 1948426"/>
                <a:gd name="connsiteY0" fmla="*/ 0 h 1099258"/>
                <a:gd name="connsiteX1" fmla="*/ 650178 w 1948426"/>
                <a:gd name="connsiteY1" fmla="*/ 0 h 1099258"/>
                <a:gd name="connsiteX2" fmla="*/ 797578 w 1948426"/>
                <a:gd name="connsiteY2" fmla="*/ 123865 h 1099258"/>
                <a:gd name="connsiteX3" fmla="*/ 1948426 w 1948426"/>
                <a:gd name="connsiteY3" fmla="*/ 639110 h 1099258"/>
                <a:gd name="connsiteX4" fmla="*/ 1860324 w 1948426"/>
                <a:gd name="connsiteY4" fmla="*/ 1099258 h 1099258"/>
                <a:gd name="connsiteX5" fmla="*/ 75888 w 1948426"/>
                <a:gd name="connsiteY5" fmla="*/ 92686 h 1099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8426" h="1099258" fill="norm">
                  <a:moveTo>
                    <a:pt x="0" y="0"/>
                  </a:moveTo>
                  <a:lnTo>
                    <a:pt x="650178" y="0"/>
                  </a:lnTo>
                  <a:lnTo>
                    <a:pt x="797578" y="123865"/>
                  </a:lnTo>
                  <a:cubicBezTo>
                    <a:pt x="1133322" y="380482"/>
                    <a:pt x="1526626" y="558282"/>
                    <a:pt x="1948426" y="639110"/>
                  </a:cubicBezTo>
                  <a:lnTo>
                    <a:pt x="1860324" y="1099258"/>
                  </a:lnTo>
                  <a:cubicBezTo>
                    <a:pt x="1169010" y="966884"/>
                    <a:pt x="543080" y="611801"/>
                    <a:pt x="75888" y="92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4" name="Freeform: Shape 13"/>
            <p:cNvSpPr>
              <a:spLocks/>
            </p:cNvSpPr>
            <p:nvPr/>
          </p:nvSpPr>
          <p:spPr bwMode="white">
            <a:xfrm>
              <a:off x="23984052" y="665565"/>
              <a:ext cx="392226" cy="488756"/>
            </a:xfrm>
            <a:custGeom>
              <a:avLst/>
              <a:gdLst>
                <a:gd name="connsiteX0" fmla="*/ 60102 w 392226"/>
                <a:gd name="connsiteY0" fmla="*/ 0 h 488756"/>
                <a:gd name="connsiteX1" fmla="*/ 306438 w 392226"/>
                <a:gd name="connsiteY1" fmla="*/ 20628 h 488756"/>
                <a:gd name="connsiteX2" fmla="*/ 392226 w 392226"/>
                <a:gd name="connsiteY2" fmla="*/ 20066 h 488756"/>
                <a:gd name="connsiteX3" fmla="*/ 392226 w 392226"/>
                <a:gd name="connsiteY3" fmla="*/ 488076 h 488756"/>
                <a:gd name="connsiteX4" fmla="*/ 288364 w 392226"/>
                <a:gd name="connsiteY4" fmla="*/ 488756 h 488756"/>
                <a:gd name="connsiteX5" fmla="*/ 0 w 392226"/>
                <a:gd name="connsiteY5" fmla="*/ 464643 h 48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226" h="488756" fill="norm">
                  <a:moveTo>
                    <a:pt x="60102" y="0"/>
                  </a:moveTo>
                  <a:cubicBezTo>
                    <a:pt x="141908" y="10595"/>
                    <a:pt x="224102" y="17466"/>
                    <a:pt x="306438" y="20628"/>
                  </a:cubicBezTo>
                  <a:lnTo>
                    <a:pt x="392226" y="20066"/>
                  </a:lnTo>
                  <a:lnTo>
                    <a:pt x="392226" y="488076"/>
                  </a:lnTo>
                  <a:lnTo>
                    <a:pt x="288364" y="488756"/>
                  </a:lnTo>
                  <a:cubicBezTo>
                    <a:pt x="191964" y="485064"/>
                    <a:pt x="95740" y="477037"/>
                    <a:pt x="0" y="464643"/>
                  </a:cubicBezTo>
                  <a:close/>
                </a:path>
              </a:pathLst>
            </a:custGeom>
            <a:grpFill/>
            <a:ln>
              <a:noFill/>
              <a:headEnd type="non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wrap="square">
              <a:noAutofit/>
            </a:bodyPr>
            <a:lstStyle/>
            <a:p>
              <a:pPr algn="ctr" defTabSz="914400"/>
              <a:endParaRPr lang="en-US" dirty="0"/>
            </a:p>
          </p:txBody>
        </p:sp>
      </p:grpSp>
      <p:sp>
        <p:nvSpPr>
          <p:cNvPr id="3" name="Rectangle 2"/>
          <p:cNvSpPr>
            <a:spLocks/>
          </p:cNvSpPr>
          <p:nvPr/>
        </p:nvSpPr>
        <p:spPr bwMode="white">
          <a:xfrm>
            <a:off x="17093455" y="9091247"/>
            <a:ext cx="2718545" cy="646331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3600" b="1" dirty="0">
                <a:solidFill>
                  <a:srgbClr val="FF9509"/>
                </a:solidFill>
                <a:latin typeface="Montserrat"/>
              </a:rPr>
              <a:t>TOPIC</a:t>
            </a:r>
            <a:endParaRPr sz="2900" dirty="0">
              <a:solidFill>
                <a:schemeClr val="bg1"/>
              </a:solidFill>
              <a:latin typeface="Inter"/>
              <a:ea typeface="Inter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white">
          <a:xfrm>
            <a:off x="2971800" y="1771806"/>
            <a:ext cx="9547145" cy="1000274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5900" b="1" dirty="0">
                <a:solidFill>
                  <a:schemeClr val="bg1"/>
                </a:solidFill>
                <a:latin typeface="Montserrat"/>
              </a:rPr>
              <a:t>REVUZE TERMINOLOGI</a:t>
            </a:r>
          </a:p>
        </p:txBody>
      </p:sp>
      <p:sp>
        <p:nvSpPr>
          <p:cNvPr id="33" name="Rectangle 32"/>
          <p:cNvSpPr>
            <a:spLocks/>
          </p:cNvSpPr>
          <p:nvPr/>
        </p:nvSpPr>
        <p:spPr bwMode="white">
          <a:xfrm>
            <a:off x="4627659" y="5144869"/>
            <a:ext cx="2175596" cy="646331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/>
            <a:r>
              <a:rPr lang="en-US" sz="3600" b="1" dirty="0">
                <a:solidFill>
                  <a:srgbClr val="FF9509"/>
                </a:solidFill>
                <a:latin typeface="Montserrat"/>
              </a:rPr>
              <a:t>REVIEW</a:t>
            </a:r>
            <a:endParaRPr sz="3600" dirty="0"/>
          </a:p>
        </p:txBody>
      </p:sp>
      <p:sp>
        <p:nvSpPr>
          <p:cNvPr id="34" name="Rectangle 33"/>
          <p:cNvSpPr>
            <a:spLocks/>
          </p:cNvSpPr>
          <p:nvPr/>
        </p:nvSpPr>
        <p:spPr bwMode="white">
          <a:xfrm>
            <a:off x="4653059" y="5892011"/>
            <a:ext cx="2895344" cy="954107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A text written </a:t>
            </a:r>
          </a:p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about a product</a:t>
            </a:r>
            <a:endParaRPr dirty="0"/>
          </a:p>
        </p:txBody>
      </p:sp>
      <p:sp>
        <p:nvSpPr>
          <p:cNvPr id="35" name="Rectangle 34"/>
          <p:cNvSpPr>
            <a:spLocks/>
          </p:cNvSpPr>
          <p:nvPr/>
        </p:nvSpPr>
        <p:spPr bwMode="white">
          <a:xfrm>
            <a:off x="4711640" y="9072793"/>
            <a:ext cx="4006225" cy="646331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/>
            <a:r>
              <a:rPr lang="en-US" sz="3600" b="1" dirty="0">
                <a:solidFill>
                  <a:srgbClr val="FF9509"/>
                </a:solidFill>
                <a:latin typeface="Montserrat"/>
              </a:rPr>
              <a:t>SENTIMENT (%)</a:t>
            </a:r>
            <a:endParaRPr sz="3600" dirty="0"/>
          </a:p>
        </p:txBody>
      </p:sp>
      <p:sp>
        <p:nvSpPr>
          <p:cNvPr id="36" name="Rectangle 35"/>
          <p:cNvSpPr>
            <a:spLocks/>
          </p:cNvSpPr>
          <p:nvPr/>
        </p:nvSpPr>
        <p:spPr bwMode="white">
          <a:xfrm>
            <a:off x="4653059" y="9978182"/>
            <a:ext cx="3746538" cy="1384995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Positive quotes /</a:t>
            </a:r>
          </a:p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(Positive + Negative)</a:t>
            </a:r>
          </a:p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quotes </a:t>
            </a:r>
            <a:endParaRPr dirty="0"/>
          </a:p>
        </p:txBody>
      </p:sp>
      <p:sp>
        <p:nvSpPr>
          <p:cNvPr id="37" name="Rectangle 36"/>
          <p:cNvSpPr>
            <a:spLocks/>
          </p:cNvSpPr>
          <p:nvPr/>
        </p:nvSpPr>
        <p:spPr bwMode="white">
          <a:xfrm>
            <a:off x="11020726" y="5184781"/>
            <a:ext cx="2311851" cy="646331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/>
            <a:r>
              <a:rPr lang="en-US" sz="3600" b="1" dirty="0">
                <a:solidFill>
                  <a:srgbClr val="FF9509"/>
                </a:solidFill>
                <a:latin typeface="Montserrat"/>
              </a:rPr>
              <a:t>VOLUME</a:t>
            </a:r>
            <a:endParaRPr sz="3600" dirty="0"/>
          </a:p>
        </p:txBody>
      </p:sp>
      <p:sp>
        <p:nvSpPr>
          <p:cNvPr id="38" name="Rectangle 37"/>
          <p:cNvSpPr>
            <a:spLocks/>
          </p:cNvSpPr>
          <p:nvPr/>
        </p:nvSpPr>
        <p:spPr bwMode="white">
          <a:xfrm>
            <a:off x="11001163" y="5892012"/>
            <a:ext cx="3704860" cy="954107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Amount </a:t>
            </a:r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of unique</a:t>
            </a:r>
          </a:p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reviews/discussions</a:t>
            </a:r>
            <a:endParaRPr dirty="0"/>
          </a:p>
        </p:txBody>
      </p:sp>
      <p:sp>
        <p:nvSpPr>
          <p:cNvPr id="39" name="Rectangle 38"/>
          <p:cNvSpPr>
            <a:spLocks/>
          </p:cNvSpPr>
          <p:nvPr/>
        </p:nvSpPr>
        <p:spPr bwMode="white">
          <a:xfrm>
            <a:off x="16991445" y="5103045"/>
            <a:ext cx="1922321" cy="646331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/>
            <a:r>
              <a:rPr lang="en-US" sz="3600" b="1" dirty="0">
                <a:solidFill>
                  <a:srgbClr val="FF9509"/>
                </a:solidFill>
                <a:latin typeface="Montserrat"/>
              </a:rPr>
              <a:t>QUOTE</a:t>
            </a:r>
            <a:endParaRPr sz="3600" dirty="0"/>
          </a:p>
        </p:txBody>
      </p:sp>
      <p:sp>
        <p:nvSpPr>
          <p:cNvPr id="40" name="Rectangle 39"/>
          <p:cNvSpPr>
            <a:spLocks/>
          </p:cNvSpPr>
          <p:nvPr/>
        </p:nvSpPr>
        <p:spPr bwMode="white">
          <a:xfrm>
            <a:off x="16991445" y="5892013"/>
            <a:ext cx="3861955" cy="954107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A sentence or phrase</a:t>
            </a:r>
          </a:p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 taken out of a review</a:t>
            </a:r>
            <a:endParaRPr dirty="0"/>
          </a:p>
        </p:txBody>
      </p:sp>
      <p:sp>
        <p:nvSpPr>
          <p:cNvPr id="41" name="Rectangle 40"/>
          <p:cNvSpPr>
            <a:spLocks/>
          </p:cNvSpPr>
          <p:nvPr/>
        </p:nvSpPr>
        <p:spPr bwMode="white">
          <a:xfrm>
            <a:off x="10571806" y="9091246"/>
            <a:ext cx="4756430" cy="646331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/>
            <a:r>
              <a:rPr lang="en-US" sz="3600" b="1" dirty="0">
                <a:solidFill>
                  <a:srgbClr val="FF9509"/>
                </a:solidFill>
                <a:latin typeface="Montserrat"/>
              </a:rPr>
              <a:t>AVG. STAR RATING</a:t>
            </a:r>
            <a:endParaRPr sz="3600" dirty="0"/>
          </a:p>
        </p:txBody>
      </p:sp>
      <p:sp>
        <p:nvSpPr>
          <p:cNvPr id="42" name="Rectangle 41"/>
          <p:cNvSpPr>
            <a:spLocks/>
          </p:cNvSpPr>
          <p:nvPr/>
        </p:nvSpPr>
        <p:spPr bwMode="white">
          <a:xfrm>
            <a:off x="10521600" y="9978182"/>
            <a:ext cx="4540799" cy="1384995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The average stars rating all selected reviews </a:t>
            </a:r>
          </a:p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(1–5 stars scale) </a:t>
            </a:r>
            <a:endParaRPr dirty="0"/>
          </a:p>
        </p:txBody>
      </p:sp>
      <p:sp>
        <p:nvSpPr>
          <p:cNvPr id="43" name="Rectangle 42"/>
          <p:cNvSpPr>
            <a:spLocks/>
          </p:cNvSpPr>
          <p:nvPr/>
        </p:nvSpPr>
        <p:spPr bwMode="white">
          <a:xfrm>
            <a:off x="17104376" y="10022851"/>
            <a:ext cx="3774424" cy="1384995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2800" dirty="0">
                <a:solidFill>
                  <a:schemeClr val="bg1"/>
                </a:solidFill>
                <a:latin typeface="Inter"/>
                <a:ea typeface="Inter"/>
              </a:rPr>
              <a:t>A topic of discussion mentioned inside reviews. </a:t>
            </a:r>
            <a:endParaRPr dirty="0"/>
          </a:p>
        </p:txBody>
      </p:sp>
      <p:pic>
        <p:nvPicPr>
          <p:cNvPr id="45" name="Graphic 44"/>
          <p:cNvPicPr>
            <a:picLocks noChangeAspect="1"/>
          </p:cNvPicPr>
          <p:nvPr/>
        </p:nvPicPr>
        <p:blipFill>
          <a:blip r:embed="rId14">
            <a:lum/>
            <a:extLst>
              <a:ext uri="{28A0092B-C50C-407E-A947-70E740481C1C}">
                <a14:useLocalDpi xmlns:a14="http://schemas.microsoft.com/office/drawing/2016/SVG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 bwMode="white">
          <a:xfrm>
            <a:off x="17093455" y="8073000"/>
            <a:ext cx="648000" cy="54000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47" name="Graphic 46"/>
          <p:cNvPicPr>
            <a:picLocks noChangeAspect="1"/>
          </p:cNvPicPr>
          <p:nvPr/>
        </p:nvPicPr>
        <p:blipFill>
          <a:blip r:embed="rId16">
            <a:lum/>
            <a:extLst>
              <a:ext uri="{28A0092B-C50C-407E-A947-70E740481C1C}">
                <a14:useLocalDpi xmlns:a14="http://schemas.microsoft.com/office/drawing/2016/SVG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 bwMode="white">
          <a:xfrm>
            <a:off x="4711641" y="4263000"/>
            <a:ext cx="700540" cy="54000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49" name="Graphic 48"/>
          <p:cNvPicPr>
            <a:picLocks noChangeAspect="1"/>
          </p:cNvPicPr>
          <p:nvPr/>
        </p:nvPicPr>
        <p:blipFill>
          <a:blip r:embed="rId18">
            <a:lum/>
            <a:extLst>
              <a:ext uri="{28A0092B-C50C-407E-A947-70E740481C1C}">
                <a14:useLocalDpi xmlns:a14="http://schemas.microsoft.com/office/drawing/2016/SVG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 bwMode="white">
          <a:xfrm>
            <a:off x="4806892" y="8109000"/>
            <a:ext cx="593999" cy="50400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51" name="Graphic 50"/>
          <p:cNvPicPr>
            <a:picLocks noChangeAspect="1"/>
          </p:cNvPicPr>
          <p:nvPr/>
        </p:nvPicPr>
        <p:blipFill>
          <a:blip r:embed="rId20">
            <a:lum/>
            <a:extLst>
              <a:ext uri="{28A0092B-C50C-407E-A947-70E740481C1C}">
                <a14:useLocalDpi xmlns:a14="http://schemas.microsoft.com/office/drawing/2016/SVG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 bwMode="white">
          <a:xfrm>
            <a:off x="17246600" y="4263000"/>
            <a:ext cx="654546" cy="54000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53" name="Graphic 52"/>
          <p:cNvPicPr>
            <a:picLocks noChangeAspect="1"/>
          </p:cNvPicPr>
          <p:nvPr/>
        </p:nvPicPr>
        <p:blipFill>
          <a:blip r:embed="rId22">
            <a:lum/>
            <a:extLst>
              <a:ext uri="{28A0092B-C50C-407E-A947-70E740481C1C}">
                <a14:useLocalDpi xmlns:a14="http://schemas.microsoft.com/office/drawing/2016/SVG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 bwMode="white">
          <a:xfrm>
            <a:off x="11236113" y="4191000"/>
            <a:ext cx="612000" cy="61200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55" name="Graphic 54"/>
          <p:cNvPicPr>
            <a:picLocks noChangeAspect="1"/>
          </p:cNvPicPr>
          <p:nvPr/>
        </p:nvPicPr>
        <p:blipFill>
          <a:blip r:embed="rId24">
            <a:lum/>
            <a:extLst>
              <a:ext uri="{28A0092B-C50C-407E-A947-70E740481C1C}">
                <a14:useLocalDpi xmlns:a14="http://schemas.microsoft.com/office/drawing/2016/SVG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 bwMode="white">
          <a:xfrm>
            <a:off x="10766213" y="8001000"/>
            <a:ext cx="646971" cy="6120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56" name="SyncfusionLicense"/>
          <p:cNvSpPr txBox="1">
            <a:spLocks noChangeArrowheads="1"/>
          </p:cNvSpPr>
          <p:nvPr/>
        </p:nvSpPr>
        <p:spPr bwMode="white">
          <a:xfrm rot="0">
            <a:off x="9461500" y="12954000"/>
            <a:ext cx="5461000" cy="381000"/>
          </a:xfrm>
          <a:prstGeom prst="rect">
            <a:avLst/>
          </a:prstGeom>
          <a:ln>
            <a:headEnd type="none"/>
            <a:tailEnd type="none"/>
          </a:ln>
        </p:spPr>
        <p:txBody>
          <a:bodyPr anchor="ctr" wrap="square">
            <a:spAutoFit/>
          </a:bodyPr>
          <a:lstStyle/>
          <a:p>
            <a:pPr algn="ctr" defTabSz="914400">
              <a:defRPr sz="1400" dirty="0"/>
            </a:pPr>
            <a:r>
              <a:rPr dirty="0">
                <a:solidFill>
                  <a:srgbClr val="000000"/>
                </a:solidFill>
              </a:rPr>
              <a:t>Created with a trial version of Syncfusion Essential Presentation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roduct_name"/>
          <p:cNvSpPr txBox="1">
            <a:spLocks noChangeArrowheads="1"/>
          </p:cNvSpPr>
          <p:nvPr/>
        </p:nvSpPr>
        <p:spPr bwMode="white">
          <a:xfrm>
            <a:off x="9601200" y="3453224"/>
            <a:ext cx="11201400" cy="187743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2900" dirty="0">
                <a:latin typeface="Inter"/>
                <a:ea typeface="Inter"/>
              </a:rPr>
              <a:t>Revlon Super Lustrous Glass Shine Moisturizing Lipstick - 020 Nude Illuminator - 0.11oz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white">
          <a:xfrm>
            <a:off x="12725400" y="5943600"/>
            <a:ext cx="1143000" cy="365806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777" dirty="0">
                <a:solidFill>
                  <a:srgbClr val="26252D"/>
                </a:solidFill>
                <a:effectLst/>
                <a:latin typeface="Montserrat"/>
              </a:rPr>
              <a:t>Industry</a:t>
            </a:r>
            <a:endParaRPr lang="en-US" sz="1777" b="1" dirty="0">
              <a:solidFill>
                <a:srgbClr val="26252D"/>
              </a:solidFill>
              <a:latin typeface="Montserrat"/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white">
          <a:xfrm>
            <a:off x="16230600" y="5943600"/>
            <a:ext cx="1295400" cy="365806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777" dirty="0">
                <a:solidFill>
                  <a:srgbClr val="26252D"/>
                </a:solidFill>
                <a:effectLst/>
                <a:latin typeface="Montserrat"/>
              </a:rPr>
              <a:t>Category</a:t>
            </a:r>
            <a:endParaRPr lang="en-US" sz="1777" b="1" dirty="0">
              <a:solidFill>
                <a:srgbClr val="26252D"/>
              </a:solidFill>
              <a:latin typeface="Montserrat"/>
            </a:endParaRP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white">
          <a:xfrm>
            <a:off x="4896825" y="8032659"/>
            <a:ext cx="3848986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b="1" dirty="0">
                <a:effectLst/>
                <a:latin typeface="Inter"/>
                <a:ea typeface="Inter"/>
              </a:rPr>
              <a:t>CATEGORY RANK</a:t>
            </a:r>
            <a:endParaRPr lang="en-US" sz="1400" b="1" dirty="0">
              <a:latin typeface="Inter"/>
              <a:ea typeface="Inter"/>
            </a:endParaRPr>
          </a:p>
        </p:txBody>
      </p:sp>
      <p:sp>
        <p:nvSpPr>
          <p:cNvPr id="84" name="product_category_date"/>
          <p:cNvSpPr txBox="1">
            <a:spLocks noChangeArrowheads="1"/>
          </p:cNvSpPr>
          <p:nvPr/>
        </p:nvSpPr>
        <p:spPr bwMode="white">
          <a:xfrm>
            <a:off x="4572005" y="8334930"/>
            <a:ext cx="1371600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6C7589"/>
                </a:solidFill>
                <a:effectLst/>
                <a:latin typeface="Inter"/>
                <a:ea typeface="Inter"/>
              </a:rPr>
              <a:t>01/2020</a:t>
            </a:r>
            <a:endParaRPr lang="en-US" sz="14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sp>
        <p:nvSpPr>
          <p:cNvPr id="85" name="product_category_rank"/>
          <p:cNvSpPr txBox="1">
            <a:spLocks noChangeArrowheads="1"/>
          </p:cNvSpPr>
          <p:nvPr/>
        </p:nvSpPr>
        <p:spPr bwMode="white">
          <a:xfrm>
            <a:off x="4572005" y="8980538"/>
            <a:ext cx="1295400" cy="83099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4800" dirty="0">
                <a:solidFill>
                  <a:srgbClr val="660092"/>
                </a:solidFill>
                <a:effectLst/>
                <a:latin typeface="Montserrat"/>
                <a:ea typeface="Inter"/>
              </a:rPr>
              <a:t>941</a:t>
            </a:r>
            <a:endParaRPr lang="en-US" sz="4800" dirty="0">
              <a:solidFill>
                <a:srgbClr val="660092"/>
              </a:solidFill>
              <a:latin typeface="Montserrat"/>
              <a:ea typeface="Inter"/>
            </a:endParaRPr>
          </a:p>
        </p:txBody>
      </p:sp>
      <p:cxnSp>
        <p:nvCxnSpPr>
          <p:cNvPr id="91" name="Straight Connector 90"/>
          <p:cNvCxnSpPr/>
          <p:nvPr/>
        </p:nvCxnSpPr>
        <p:spPr bwMode="white">
          <a:xfrm>
            <a:off x="5734055" y="9177851"/>
            <a:ext cx="0" cy="436370"/>
          </a:xfrm>
          <a:prstGeom prst="line">
            <a:avLst/>
          </a:prstGeom>
          <a:ln w="19050">
            <a:solidFill>
              <a:srgbClr val="4C4F5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product_category_total"/>
          <p:cNvSpPr txBox="1">
            <a:spLocks noChangeArrowheads="1"/>
          </p:cNvSpPr>
          <p:nvPr/>
        </p:nvSpPr>
        <p:spPr bwMode="white">
          <a:xfrm>
            <a:off x="5963925" y="9242147"/>
            <a:ext cx="1371600" cy="338554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600" dirty="0">
                <a:solidFill>
                  <a:srgbClr val="6C7589"/>
                </a:solidFill>
                <a:effectLst/>
                <a:latin typeface="Inter"/>
                <a:ea typeface="Inter"/>
              </a:rPr>
              <a:t>5179</a:t>
            </a:r>
            <a:endParaRPr lang="en-US" sz="16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sp>
        <p:nvSpPr>
          <p:cNvPr id="95" name="product_category_difference"/>
          <p:cNvSpPr txBox="1">
            <a:spLocks noChangeArrowheads="1"/>
          </p:cNvSpPr>
          <p:nvPr/>
        </p:nvSpPr>
        <p:spPr bwMode="white">
          <a:xfrm>
            <a:off x="4572005" y="9844342"/>
            <a:ext cx="1222316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FF0000"/>
                </a:solidFill>
                <a:effectLst/>
                <a:latin typeface="Inter"/>
                <a:ea typeface="Inter"/>
              </a:rPr>
              <a:t>-783</a:t>
            </a:r>
            <a:endParaRPr lang="en-US" sz="14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grpSp>
        <p:nvGrpSpPr>
          <p:cNvPr id="96" name="Group 95"/>
          <p:cNvGrpSpPr>
            <a:grpSpLocks/>
          </p:cNvGrpSpPr>
          <p:nvPr/>
        </p:nvGrpSpPr>
        <p:grpSpPr bwMode="white">
          <a:xfrm>
            <a:off x="4643591" y="8108924"/>
            <a:ext cx="181648" cy="155245"/>
            <a:chOff x="12120822" y="6802440"/>
            <a:chExt cx="142522" cy="121806"/>
          </a:xfrm>
          <a:ln>
            <a:headEnd type="none"/>
            <a:tailEnd type="none"/>
          </a:ln>
        </p:grpSpPr>
        <p:sp>
          <p:nvSpPr>
            <p:cNvPr id="97" name="Freeform: Shape 58"/>
            <p:cNvSpPr>
              <a:spLocks/>
            </p:cNvSpPr>
            <p:nvPr/>
          </p:nvSpPr>
          <p:spPr bwMode="white">
            <a:xfrm>
              <a:off x="12164671" y="6914721"/>
              <a:ext cx="54806" cy="9525"/>
            </a:xfrm>
            <a:custGeom>
              <a:avLst/>
              <a:gdLst>
                <a:gd name="connsiteX0" fmla="*/ 0 w 54806"/>
                <a:gd name="connsiteY0" fmla="*/ 0 h 9525"/>
                <a:gd name="connsiteX1" fmla="*/ 54806 w 54806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806" h="9525" fill="norm">
                  <a:moveTo>
                    <a:pt x="0" y="0"/>
                  </a:moveTo>
                  <a:lnTo>
                    <a:pt x="54806" y="0"/>
                  </a:lnTo>
                </a:path>
              </a:pathLst>
            </a:custGeom>
            <a:noFill/>
            <a:ln w="9525" cap="rnd">
              <a:solidFill>
                <a:srgbClr val="26252D"/>
              </a:solidFill>
              <a:prstDash val="solid"/>
              <a:round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98" name="Freeform: Shape 59"/>
            <p:cNvSpPr>
              <a:spLocks/>
            </p:cNvSpPr>
            <p:nvPr/>
          </p:nvSpPr>
          <p:spPr bwMode="white">
            <a:xfrm>
              <a:off x="12192074" y="6880179"/>
              <a:ext cx="9525" cy="34547"/>
            </a:xfrm>
            <a:custGeom>
              <a:avLst/>
              <a:gdLst>
                <a:gd name="connsiteX0" fmla="*/ 0 w 9525"/>
                <a:gd name="connsiteY0" fmla="*/ 34547 h 34547"/>
                <a:gd name="connsiteX1" fmla="*/ 0 w 9525"/>
                <a:gd name="connsiteY1" fmla="*/ 0 h 3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547" fill="norm">
                  <a:moveTo>
                    <a:pt x="0" y="34547"/>
                  </a:move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26252D"/>
              </a:solidFill>
              <a:prstDash val="solid"/>
              <a:round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01" name="Freeform: Shape 60"/>
            <p:cNvSpPr>
              <a:spLocks/>
            </p:cNvSpPr>
            <p:nvPr/>
          </p:nvSpPr>
          <p:spPr bwMode="white">
            <a:xfrm>
              <a:off x="12148207" y="6802440"/>
              <a:ext cx="87704" cy="77729"/>
            </a:xfrm>
            <a:custGeom>
              <a:avLst/>
              <a:gdLst>
                <a:gd name="connsiteX0" fmla="*/ 87705 w 87704"/>
                <a:gd name="connsiteY0" fmla="*/ 47502 h 77729"/>
                <a:gd name="connsiteX1" fmla="*/ 87663 w 87704"/>
                <a:gd name="connsiteY1" fmla="*/ 4318 h 77729"/>
                <a:gd name="connsiteX2" fmla="*/ 86058 w 87704"/>
                <a:gd name="connsiteY2" fmla="*/ 1265 h 77729"/>
                <a:gd name="connsiteX3" fmla="*/ 82182 w 87704"/>
                <a:gd name="connsiteY3" fmla="*/ 0 h 77729"/>
                <a:gd name="connsiteX4" fmla="*/ 5525 w 87704"/>
                <a:gd name="connsiteY4" fmla="*/ 70 h 77729"/>
                <a:gd name="connsiteX5" fmla="*/ 1656 w 87704"/>
                <a:gd name="connsiteY5" fmla="*/ 1330 h 77729"/>
                <a:gd name="connsiteX6" fmla="*/ 45 w 87704"/>
                <a:gd name="connsiteY6" fmla="*/ 4375 h 77729"/>
                <a:gd name="connsiteX7" fmla="*/ 0 w 87704"/>
                <a:gd name="connsiteY7" fmla="*/ 47502 h 77729"/>
                <a:gd name="connsiteX8" fmla="*/ 43845 w 87704"/>
                <a:gd name="connsiteY8" fmla="*/ 77730 h 77729"/>
                <a:gd name="connsiteX9" fmla="*/ 87705 w 87704"/>
                <a:gd name="connsiteY9" fmla="*/ 47502 h 7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704" h="77729" fill="norm">
                  <a:moveTo>
                    <a:pt x="87705" y="47502"/>
                  </a:moveTo>
                  <a:cubicBezTo>
                    <a:pt x="87705" y="33834"/>
                    <a:pt x="87677" y="11166"/>
                    <a:pt x="87663" y="4318"/>
                  </a:cubicBezTo>
                  <a:cubicBezTo>
                    <a:pt x="87663" y="3173"/>
                    <a:pt x="87086" y="2075"/>
                    <a:pt x="86058" y="1265"/>
                  </a:cubicBezTo>
                  <a:cubicBezTo>
                    <a:pt x="85030" y="455"/>
                    <a:pt x="83636" y="0"/>
                    <a:pt x="82182" y="0"/>
                  </a:cubicBezTo>
                  <a:lnTo>
                    <a:pt x="5525" y="70"/>
                  </a:lnTo>
                  <a:cubicBezTo>
                    <a:pt x="4075" y="70"/>
                    <a:pt x="2683" y="523"/>
                    <a:pt x="1656" y="1330"/>
                  </a:cubicBezTo>
                  <a:cubicBezTo>
                    <a:pt x="629" y="2137"/>
                    <a:pt x="49" y="3232"/>
                    <a:pt x="45" y="4375"/>
                  </a:cubicBezTo>
                  <a:cubicBezTo>
                    <a:pt x="45" y="12628"/>
                    <a:pt x="0" y="39237"/>
                    <a:pt x="0" y="47502"/>
                  </a:cubicBezTo>
                  <a:cubicBezTo>
                    <a:pt x="0" y="64851"/>
                    <a:pt x="28431" y="77730"/>
                    <a:pt x="43845" y="77730"/>
                  </a:cubicBezTo>
                  <a:cubicBezTo>
                    <a:pt x="59260" y="77730"/>
                    <a:pt x="87705" y="64851"/>
                    <a:pt x="87705" y="47502"/>
                  </a:cubicBezTo>
                  <a:close/>
                </a:path>
              </a:pathLst>
            </a:custGeom>
            <a:noFill/>
            <a:ln w="9525" cap="rnd">
              <a:solidFill>
                <a:srgbClr val="26252D"/>
              </a:solidFill>
              <a:prstDash val="solid"/>
              <a:round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02" name="Freeform: Shape 61"/>
            <p:cNvSpPr>
              <a:spLocks/>
            </p:cNvSpPr>
            <p:nvPr/>
          </p:nvSpPr>
          <p:spPr bwMode="white">
            <a:xfrm>
              <a:off x="12120822" y="6815385"/>
              <a:ext cx="27403" cy="34546"/>
            </a:xfrm>
            <a:custGeom>
              <a:avLst/>
              <a:gdLst>
                <a:gd name="connsiteX0" fmla="*/ 27403 w 27403"/>
                <a:gd name="connsiteY0" fmla="*/ 0 h 34546"/>
                <a:gd name="connsiteX1" fmla="*/ 0 w 27403"/>
                <a:gd name="connsiteY1" fmla="*/ 0 h 34546"/>
                <a:gd name="connsiteX2" fmla="*/ 0 w 27403"/>
                <a:gd name="connsiteY2" fmla="*/ 4318 h 34546"/>
                <a:gd name="connsiteX3" fmla="*/ 27403 w 27403"/>
                <a:gd name="connsiteY3" fmla="*/ 34547 h 34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03" h="34546" fill="norm">
                  <a:moveTo>
                    <a:pt x="27403" y="0"/>
                  </a:moveTo>
                  <a:lnTo>
                    <a:pt x="0" y="0"/>
                  </a:lnTo>
                  <a:lnTo>
                    <a:pt x="0" y="4318"/>
                  </a:lnTo>
                  <a:cubicBezTo>
                    <a:pt x="0" y="19222"/>
                    <a:pt x="11492" y="34547"/>
                    <a:pt x="27403" y="34547"/>
                  </a:cubicBezTo>
                </a:path>
              </a:pathLst>
            </a:custGeom>
            <a:noFill/>
            <a:ln w="9525" cap="rnd">
              <a:solidFill>
                <a:srgbClr val="26252D"/>
              </a:solidFill>
              <a:prstDash val="solid"/>
              <a:round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04" name="Freeform: Shape 62"/>
            <p:cNvSpPr>
              <a:spLocks/>
            </p:cNvSpPr>
            <p:nvPr/>
          </p:nvSpPr>
          <p:spPr bwMode="white">
            <a:xfrm>
              <a:off x="12235941" y="6815388"/>
              <a:ext cx="27403" cy="34546"/>
            </a:xfrm>
            <a:custGeom>
              <a:avLst/>
              <a:gdLst>
                <a:gd name="connsiteX0" fmla="*/ 0 w 27403"/>
                <a:gd name="connsiteY0" fmla="*/ 0 h 34546"/>
                <a:gd name="connsiteX1" fmla="*/ 27403 w 27403"/>
                <a:gd name="connsiteY1" fmla="*/ 0 h 34546"/>
                <a:gd name="connsiteX2" fmla="*/ 27403 w 27403"/>
                <a:gd name="connsiteY2" fmla="*/ 4318 h 34546"/>
                <a:gd name="connsiteX3" fmla="*/ 0 w 27403"/>
                <a:gd name="connsiteY3" fmla="*/ 34547 h 34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03" h="34546" fill="norm">
                  <a:moveTo>
                    <a:pt x="0" y="0"/>
                  </a:moveTo>
                  <a:lnTo>
                    <a:pt x="27403" y="0"/>
                  </a:lnTo>
                  <a:lnTo>
                    <a:pt x="27403" y="4318"/>
                  </a:lnTo>
                  <a:cubicBezTo>
                    <a:pt x="27403" y="19222"/>
                    <a:pt x="15911" y="34547"/>
                    <a:pt x="0" y="34547"/>
                  </a:cubicBezTo>
                </a:path>
              </a:pathLst>
            </a:custGeom>
            <a:noFill/>
            <a:ln w="9525" cap="rnd">
              <a:solidFill>
                <a:srgbClr val="26252D"/>
              </a:solidFill>
              <a:prstDash val="solid"/>
              <a:round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</p:grpSp>
      <p:sp>
        <p:nvSpPr>
          <p:cNvPr id="105" name="TextBox 104"/>
          <p:cNvSpPr txBox="1">
            <a:spLocks noChangeArrowheads="1"/>
          </p:cNvSpPr>
          <p:nvPr/>
        </p:nvSpPr>
        <p:spPr bwMode="white">
          <a:xfrm>
            <a:off x="8826873" y="8058185"/>
            <a:ext cx="3848986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b="1" dirty="0">
                <a:effectLst/>
                <a:latin typeface="Inter"/>
                <a:ea typeface="Inter"/>
              </a:rPr>
              <a:t>SENTIMENT</a:t>
            </a:r>
            <a:endParaRPr lang="en-US" sz="1400" b="1" dirty="0">
              <a:latin typeface="Inter"/>
              <a:ea typeface="Inter"/>
            </a:endParaRPr>
          </a:p>
        </p:txBody>
      </p:sp>
      <p:sp>
        <p:nvSpPr>
          <p:cNvPr id="106" name="product_sentiment_period"/>
          <p:cNvSpPr txBox="1">
            <a:spLocks noChangeArrowheads="1"/>
          </p:cNvSpPr>
          <p:nvPr/>
        </p:nvSpPr>
        <p:spPr bwMode="white">
          <a:xfrm>
            <a:off x="8502053" y="8360456"/>
            <a:ext cx="2501314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6C7589"/>
                </a:solidFill>
                <a:effectLst/>
                <a:latin typeface="Inter"/>
                <a:ea typeface="Inter"/>
              </a:rPr>
              <a:t>24 months</a:t>
            </a:r>
            <a:endParaRPr lang="en-US" sz="14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sp>
        <p:nvSpPr>
          <p:cNvPr id="107" name="product_sentiment"/>
          <p:cNvSpPr txBox="1">
            <a:spLocks noChangeArrowheads="1"/>
          </p:cNvSpPr>
          <p:nvPr/>
        </p:nvSpPr>
        <p:spPr bwMode="white">
          <a:xfrm>
            <a:off x="8502053" y="9006064"/>
            <a:ext cx="3110914" cy="83099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4800" dirty="0">
                <a:solidFill>
                  <a:srgbClr val="660092"/>
                </a:solidFill>
                <a:effectLst/>
                <a:latin typeface="Montserrat"/>
                <a:ea typeface="Inter"/>
              </a:rPr>
              <a:t>91%</a:t>
            </a:r>
            <a:endParaRPr lang="en-US" sz="4800" dirty="0">
              <a:solidFill>
                <a:srgbClr val="660092"/>
              </a:solidFill>
              <a:latin typeface="Montserrat"/>
              <a:ea typeface="Inter"/>
            </a:endParaRPr>
          </a:p>
        </p:txBody>
      </p:sp>
      <p:sp>
        <p:nvSpPr>
          <p:cNvPr id="108" name="product_sentiment_difference"/>
          <p:cNvSpPr txBox="1">
            <a:spLocks noChangeArrowheads="1"/>
          </p:cNvSpPr>
          <p:nvPr/>
        </p:nvSpPr>
        <p:spPr bwMode="white">
          <a:xfrm>
            <a:off x="8037188" y="9842641"/>
            <a:ext cx="1129714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6C7589"/>
                </a:solidFill>
                <a:effectLst/>
                <a:latin typeface="Inter"/>
                <a:ea typeface="Inter"/>
              </a:rPr>
              <a:t>No change</a:t>
            </a:r>
            <a:endParaRPr lang="en-US" sz="14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sp>
        <p:nvSpPr>
          <p:cNvPr id="109" name="product_reviews_period"/>
          <p:cNvSpPr txBox="1">
            <a:spLocks noChangeArrowheads="1"/>
          </p:cNvSpPr>
          <p:nvPr/>
        </p:nvSpPr>
        <p:spPr bwMode="white">
          <a:xfrm>
            <a:off x="13304820" y="8360456"/>
            <a:ext cx="2672862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6C7589"/>
                </a:solidFill>
                <a:latin typeface="Inter"/>
                <a:ea typeface="Inter"/>
              </a:rPr>
              <a:t>24 months</a:t>
            </a:r>
          </a:p>
        </p:txBody>
      </p:sp>
      <p:sp>
        <p:nvSpPr>
          <p:cNvPr id="114" name="product_reviews"/>
          <p:cNvSpPr txBox="1">
            <a:spLocks noChangeArrowheads="1"/>
          </p:cNvSpPr>
          <p:nvPr/>
        </p:nvSpPr>
        <p:spPr bwMode="white">
          <a:xfrm>
            <a:off x="13304820" y="9006064"/>
            <a:ext cx="2895600" cy="83099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4800" dirty="0">
                <a:solidFill>
                  <a:srgbClr val="660092"/>
                </a:solidFill>
                <a:effectLst/>
                <a:latin typeface="Montserrat"/>
                <a:ea typeface="Inter"/>
              </a:rPr>
              <a:t>1971</a:t>
            </a:r>
            <a:endParaRPr lang="en-US" sz="4800" dirty="0">
              <a:solidFill>
                <a:srgbClr val="660092"/>
              </a:solidFill>
              <a:latin typeface="Montserrat"/>
              <a:ea typeface="Inter"/>
            </a:endParaRPr>
          </a:p>
        </p:txBody>
      </p:sp>
      <p:sp>
        <p:nvSpPr>
          <p:cNvPr id="115" name="product_reviews_difference"/>
          <p:cNvSpPr txBox="1">
            <a:spLocks noChangeArrowheads="1"/>
          </p:cNvSpPr>
          <p:nvPr/>
        </p:nvSpPr>
        <p:spPr bwMode="white">
          <a:xfrm>
            <a:off x="12892937" y="9869868"/>
            <a:ext cx="1243245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E64646"/>
                </a:solidFill>
                <a:effectLst/>
                <a:latin typeface="Inter"/>
                <a:ea typeface="Inter"/>
              </a:rPr>
              <a:t>No change</a:t>
            </a:r>
            <a:endParaRPr lang="en-US" sz="14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sp>
        <p:nvSpPr>
          <p:cNvPr id="116" name="product_star_rating_period"/>
          <p:cNvSpPr txBox="1">
            <a:spLocks noChangeArrowheads="1"/>
          </p:cNvSpPr>
          <p:nvPr/>
        </p:nvSpPr>
        <p:spPr bwMode="white">
          <a:xfrm>
            <a:off x="17807948" y="8427694"/>
            <a:ext cx="2265980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6C7589"/>
                </a:solidFill>
                <a:effectLst/>
                <a:latin typeface="Inter"/>
                <a:ea typeface="Inter"/>
              </a:rPr>
              <a:t>24 months</a:t>
            </a:r>
            <a:endParaRPr lang="en-US" sz="14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sp>
        <p:nvSpPr>
          <p:cNvPr id="117" name="product_star_rating"/>
          <p:cNvSpPr txBox="1">
            <a:spLocks noChangeArrowheads="1"/>
          </p:cNvSpPr>
          <p:nvPr/>
        </p:nvSpPr>
        <p:spPr bwMode="white">
          <a:xfrm>
            <a:off x="17807948" y="9073302"/>
            <a:ext cx="1905000" cy="83099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4800" dirty="0">
                <a:solidFill>
                  <a:srgbClr val="660092"/>
                </a:solidFill>
                <a:effectLst/>
                <a:latin typeface="Montserrat"/>
                <a:ea typeface="Inter"/>
              </a:rPr>
              <a:t>4.65</a:t>
            </a:r>
            <a:endParaRPr lang="en-US" sz="4800" dirty="0">
              <a:solidFill>
                <a:srgbClr val="660092"/>
              </a:solidFill>
              <a:latin typeface="Montserrat"/>
              <a:ea typeface="Inter"/>
            </a:endParaRPr>
          </a:p>
        </p:txBody>
      </p:sp>
      <p:sp>
        <p:nvSpPr>
          <p:cNvPr id="118" name="TextBox 117"/>
          <p:cNvSpPr txBox="1">
            <a:spLocks noChangeArrowheads="1"/>
          </p:cNvSpPr>
          <p:nvPr/>
        </p:nvSpPr>
        <p:spPr bwMode="white">
          <a:xfrm>
            <a:off x="13610864" y="8058185"/>
            <a:ext cx="2677896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b="1" dirty="0">
                <a:effectLst/>
                <a:latin typeface="Inter"/>
                <a:ea typeface="Inter"/>
              </a:rPr>
              <a:t>VERIFIED REVIEWS</a:t>
            </a:r>
            <a:endParaRPr lang="en-US" sz="1400" b="1" dirty="0">
              <a:latin typeface="Inter"/>
              <a:ea typeface="Inter"/>
            </a:endParaRPr>
          </a:p>
        </p:txBody>
      </p:sp>
      <p:sp>
        <p:nvSpPr>
          <p:cNvPr id="119" name="TextBox 118"/>
          <p:cNvSpPr txBox="1">
            <a:spLocks noChangeArrowheads="1"/>
          </p:cNvSpPr>
          <p:nvPr/>
        </p:nvSpPr>
        <p:spPr bwMode="white">
          <a:xfrm>
            <a:off x="18124704" y="8125423"/>
            <a:ext cx="2677896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b="1" dirty="0">
                <a:effectLst/>
                <a:latin typeface="Inter"/>
                <a:ea typeface="Inter"/>
              </a:rPr>
              <a:t>STAR Rating</a:t>
            </a:r>
            <a:endParaRPr lang="en-US" sz="1400" b="1" dirty="0">
              <a:latin typeface="Inter"/>
              <a:ea typeface="Inter"/>
            </a:endParaRPr>
          </a:p>
        </p:txBody>
      </p:sp>
      <p:grpSp>
        <p:nvGrpSpPr>
          <p:cNvPr id="121" name="Group 120"/>
          <p:cNvGrpSpPr>
            <a:grpSpLocks/>
          </p:cNvGrpSpPr>
          <p:nvPr/>
        </p:nvGrpSpPr>
        <p:grpSpPr bwMode="white">
          <a:xfrm>
            <a:off x="13393130" y="8131856"/>
            <a:ext cx="177756" cy="117757"/>
            <a:chOff x="12102740" y="6798273"/>
            <a:chExt cx="171642" cy="113707"/>
          </a:xfrm>
          <a:ln>
            <a:headEnd type="none"/>
            <a:tailEnd type="none"/>
          </a:ln>
        </p:grpSpPr>
        <p:sp>
          <p:nvSpPr>
            <p:cNvPr id="122" name="Freeform: Shape 109"/>
            <p:cNvSpPr>
              <a:spLocks/>
            </p:cNvSpPr>
            <p:nvPr/>
          </p:nvSpPr>
          <p:spPr bwMode="white">
            <a:xfrm>
              <a:off x="12152858" y="6844763"/>
              <a:ext cx="26267" cy="20697"/>
            </a:xfrm>
            <a:custGeom>
              <a:avLst/>
              <a:gdLst>
                <a:gd name="connsiteX0" fmla="*/ 13134 w 26267"/>
                <a:gd name="connsiteY0" fmla="*/ 20697 h 20697"/>
                <a:gd name="connsiteX1" fmla="*/ 26268 w 26267"/>
                <a:gd name="connsiteY1" fmla="*/ 10349 h 20697"/>
                <a:gd name="connsiteX2" fmla="*/ 13134 w 26267"/>
                <a:gd name="connsiteY2" fmla="*/ 0 h 20697"/>
                <a:gd name="connsiteX3" fmla="*/ 0 w 26267"/>
                <a:gd name="connsiteY3" fmla="*/ 10349 h 20697"/>
                <a:gd name="connsiteX4" fmla="*/ 13134 w 26267"/>
                <a:gd name="connsiteY4" fmla="*/ 20697 h 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67" h="20697" fill="norm">
                  <a:moveTo>
                    <a:pt x="13134" y="20697"/>
                  </a:moveTo>
                  <a:cubicBezTo>
                    <a:pt x="20388" y="20697"/>
                    <a:pt x="26268" y="16064"/>
                    <a:pt x="26268" y="10349"/>
                  </a:cubicBezTo>
                  <a:cubicBezTo>
                    <a:pt x="26268" y="4633"/>
                    <a:pt x="20388" y="0"/>
                    <a:pt x="13134" y="0"/>
                  </a:cubicBezTo>
                  <a:cubicBezTo>
                    <a:pt x="5880" y="0"/>
                    <a:pt x="0" y="4633"/>
                    <a:pt x="0" y="10349"/>
                  </a:cubicBezTo>
                  <a:cubicBezTo>
                    <a:pt x="0" y="16064"/>
                    <a:pt x="5880" y="20697"/>
                    <a:pt x="13134" y="20697"/>
                  </a:cubicBezTo>
                  <a:close/>
                </a:path>
              </a:pathLst>
            </a:custGeom>
            <a:solidFill>
              <a:srgbClr val="26252D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23" name="Freeform: Shape 110"/>
            <p:cNvSpPr>
              <a:spLocks/>
            </p:cNvSpPr>
            <p:nvPr/>
          </p:nvSpPr>
          <p:spPr bwMode="white">
            <a:xfrm>
              <a:off x="12196613" y="6844763"/>
              <a:ext cx="26268" cy="20697"/>
            </a:xfrm>
            <a:custGeom>
              <a:avLst/>
              <a:gdLst>
                <a:gd name="connsiteX0" fmla="*/ 13134 w 26268"/>
                <a:gd name="connsiteY0" fmla="*/ 20697 h 20697"/>
                <a:gd name="connsiteX1" fmla="*/ 26268 w 26268"/>
                <a:gd name="connsiteY1" fmla="*/ 10349 h 20697"/>
                <a:gd name="connsiteX2" fmla="*/ 13134 w 26268"/>
                <a:gd name="connsiteY2" fmla="*/ 0 h 20697"/>
                <a:gd name="connsiteX3" fmla="*/ 0 w 26268"/>
                <a:gd name="connsiteY3" fmla="*/ 10349 h 20697"/>
                <a:gd name="connsiteX4" fmla="*/ 13134 w 26268"/>
                <a:gd name="connsiteY4" fmla="*/ 20697 h 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68" h="20697" fill="norm">
                  <a:moveTo>
                    <a:pt x="13134" y="20697"/>
                  </a:moveTo>
                  <a:cubicBezTo>
                    <a:pt x="20387" y="20697"/>
                    <a:pt x="26268" y="16064"/>
                    <a:pt x="26268" y="10349"/>
                  </a:cubicBezTo>
                  <a:cubicBezTo>
                    <a:pt x="26268" y="4633"/>
                    <a:pt x="20387" y="0"/>
                    <a:pt x="13134" y="0"/>
                  </a:cubicBezTo>
                  <a:cubicBezTo>
                    <a:pt x="5880" y="0"/>
                    <a:pt x="0" y="4633"/>
                    <a:pt x="0" y="10349"/>
                  </a:cubicBezTo>
                  <a:cubicBezTo>
                    <a:pt x="0" y="16064"/>
                    <a:pt x="5880" y="20697"/>
                    <a:pt x="13134" y="20697"/>
                  </a:cubicBezTo>
                  <a:close/>
                </a:path>
              </a:pathLst>
            </a:custGeom>
            <a:solidFill>
              <a:srgbClr val="26252D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24" name="Freeform: Shape 111"/>
            <p:cNvSpPr>
              <a:spLocks/>
            </p:cNvSpPr>
            <p:nvPr/>
          </p:nvSpPr>
          <p:spPr bwMode="white">
            <a:xfrm>
              <a:off x="12102740" y="6798273"/>
              <a:ext cx="171642" cy="113707"/>
            </a:xfrm>
            <a:custGeom>
              <a:avLst/>
              <a:gdLst>
                <a:gd name="connsiteX0" fmla="*/ 33338 w 171642"/>
                <a:gd name="connsiteY0" fmla="*/ 0 h 113707"/>
                <a:gd name="connsiteX1" fmla="*/ 138305 w 171642"/>
                <a:gd name="connsiteY1" fmla="*/ 0 h 113707"/>
                <a:gd name="connsiteX2" fmla="*/ 171642 w 171642"/>
                <a:gd name="connsiteY2" fmla="*/ 33337 h 113707"/>
                <a:gd name="connsiteX3" fmla="*/ 171642 w 171642"/>
                <a:gd name="connsiteY3" fmla="*/ 80370 h 113707"/>
                <a:gd name="connsiteX4" fmla="*/ 138305 w 171642"/>
                <a:gd name="connsiteY4" fmla="*/ 113708 h 113707"/>
                <a:gd name="connsiteX5" fmla="*/ 0 w 171642"/>
                <a:gd name="connsiteY5" fmla="*/ 113708 h 113707"/>
                <a:gd name="connsiteX6" fmla="*/ 0 w 171642"/>
                <a:gd name="connsiteY6" fmla="*/ 33337 h 113707"/>
                <a:gd name="connsiteX7" fmla="*/ 33338 w 171642"/>
                <a:gd name="connsiteY7" fmla="*/ 0 h 11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642" h="113707" fill="norm">
                  <a:moveTo>
                    <a:pt x="33338" y="0"/>
                  </a:moveTo>
                  <a:lnTo>
                    <a:pt x="138305" y="0"/>
                  </a:lnTo>
                  <a:cubicBezTo>
                    <a:pt x="156717" y="0"/>
                    <a:pt x="171642" y="14926"/>
                    <a:pt x="171642" y="33337"/>
                  </a:cubicBezTo>
                  <a:lnTo>
                    <a:pt x="171642" y="80370"/>
                  </a:lnTo>
                  <a:cubicBezTo>
                    <a:pt x="171642" y="98782"/>
                    <a:pt x="156717" y="113708"/>
                    <a:pt x="138305" y="113708"/>
                  </a:cubicBezTo>
                  <a:lnTo>
                    <a:pt x="0" y="113708"/>
                  </a:lnTo>
                  <a:lnTo>
                    <a:pt x="0" y="33337"/>
                  </a:lnTo>
                  <a:cubicBezTo>
                    <a:pt x="0" y="14926"/>
                    <a:pt x="14926" y="0"/>
                    <a:pt x="33338" y="0"/>
                  </a:cubicBezTo>
                  <a:close/>
                </a:path>
              </a:pathLst>
            </a:custGeom>
            <a:noFill/>
            <a:ln w="9525" cap="flat">
              <a:solidFill>
                <a:srgbClr val="26252D"/>
              </a:solidFill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</p:grpSp>
      <p:sp>
        <p:nvSpPr>
          <p:cNvPr id="126" name="Graphic 123"/>
          <p:cNvSpPr>
            <a:spLocks/>
          </p:cNvSpPr>
          <p:nvPr/>
        </p:nvSpPr>
        <p:spPr bwMode="white">
          <a:xfrm>
            <a:off x="8594694" y="8146693"/>
            <a:ext cx="163759" cy="116400"/>
          </a:xfrm>
          <a:custGeom>
            <a:avLst/>
            <a:gdLst>
              <a:gd name="connsiteX0" fmla="*/ 79514 w 159028"/>
              <a:gd name="connsiteY0" fmla="*/ 113038 h 113037"/>
              <a:gd name="connsiteX1" fmla="*/ 76482 w 159028"/>
              <a:gd name="connsiteY1" fmla="*/ 112216 h 113037"/>
              <a:gd name="connsiteX2" fmla="*/ 16489 w 159028"/>
              <a:gd name="connsiteY2" fmla="*/ 66355 h 113037"/>
              <a:gd name="connsiteX3" fmla="*/ 4958 w 159028"/>
              <a:gd name="connsiteY3" fmla="*/ 15952 h 113037"/>
              <a:gd name="connsiteX4" fmla="*/ 53121 w 159028"/>
              <a:gd name="connsiteY4" fmla="*/ 1501 h 113037"/>
              <a:gd name="connsiteX5" fmla="*/ 79514 w 159028"/>
              <a:gd name="connsiteY5" fmla="*/ 16266 h 113037"/>
              <a:gd name="connsiteX6" fmla="*/ 105907 w 159028"/>
              <a:gd name="connsiteY6" fmla="*/ 1501 h 113037"/>
              <a:gd name="connsiteX7" fmla="*/ 154070 w 159028"/>
              <a:gd name="connsiteY7" fmla="*/ 15952 h 113037"/>
              <a:gd name="connsiteX8" fmla="*/ 142539 w 159028"/>
              <a:gd name="connsiteY8" fmla="*/ 66355 h 113037"/>
              <a:gd name="connsiteX9" fmla="*/ 82546 w 159028"/>
              <a:gd name="connsiteY9" fmla="*/ 112216 h 113037"/>
              <a:gd name="connsiteX10" fmla="*/ 79514 w 159028"/>
              <a:gd name="connsiteY10" fmla="*/ 113038 h 113037"/>
              <a:gd name="connsiteX11" fmla="*/ 40397 w 159028"/>
              <a:gd name="connsiteY11" fmla="*/ 7885 h 113037"/>
              <a:gd name="connsiteX12" fmla="*/ 25129 w 159028"/>
              <a:gd name="connsiteY12" fmla="*/ 10725 h 113037"/>
              <a:gd name="connsiteX13" fmla="*/ 13904 w 159028"/>
              <a:gd name="connsiteY13" fmla="*/ 19360 h 113037"/>
              <a:gd name="connsiteX14" fmla="*/ 24541 w 159028"/>
              <a:gd name="connsiteY14" fmla="*/ 61695 h 113037"/>
              <a:gd name="connsiteX15" fmla="*/ 79514 w 159028"/>
              <a:gd name="connsiteY15" fmla="*/ 104148 h 113037"/>
              <a:gd name="connsiteX16" fmla="*/ 134487 w 159028"/>
              <a:gd name="connsiteY16" fmla="*/ 61734 h 113037"/>
              <a:gd name="connsiteX17" fmla="*/ 145124 w 159028"/>
              <a:gd name="connsiteY17" fmla="*/ 19399 h 113037"/>
              <a:gd name="connsiteX18" fmla="*/ 108641 w 159028"/>
              <a:gd name="connsiteY18" fmla="*/ 9020 h 113037"/>
              <a:gd name="connsiteX19" fmla="*/ 94154 w 159028"/>
              <a:gd name="connsiteY19" fmla="*/ 15197 h 113037"/>
              <a:gd name="connsiteX20" fmla="*/ 84087 w 159028"/>
              <a:gd name="connsiteY20" fmla="*/ 25469 h 113037"/>
              <a:gd name="connsiteX21" fmla="*/ 82257 w 159028"/>
              <a:gd name="connsiteY21" fmla="*/ 27234 h 113037"/>
              <a:gd name="connsiteX22" fmla="*/ 79489 w 159028"/>
              <a:gd name="connsiteY22" fmla="*/ 27897 h 113037"/>
              <a:gd name="connsiteX23" fmla="*/ 76722 w 159028"/>
              <a:gd name="connsiteY23" fmla="*/ 27234 h 113037"/>
              <a:gd name="connsiteX24" fmla="*/ 74892 w 159028"/>
              <a:gd name="connsiteY24" fmla="*/ 25469 h 113037"/>
              <a:gd name="connsiteX25" fmla="*/ 64846 w 159028"/>
              <a:gd name="connsiteY25" fmla="*/ 15177 h 113037"/>
              <a:gd name="connsiteX26" fmla="*/ 50338 w 159028"/>
              <a:gd name="connsiteY26" fmla="*/ 9020 h 113037"/>
              <a:gd name="connsiteX27" fmla="*/ 40397 w 159028"/>
              <a:gd name="connsiteY27" fmla="*/ 7885 h 11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9028" h="113037" fill="norm">
                <a:moveTo>
                  <a:pt x="79514" y="113038"/>
                </a:moveTo>
                <a:cubicBezTo>
                  <a:pt x="78416" y="113035"/>
                  <a:pt x="77350" y="112746"/>
                  <a:pt x="76482" y="112216"/>
                </a:cubicBezTo>
                <a:cubicBezTo>
                  <a:pt x="48847" y="95297"/>
                  <a:pt x="29810" y="80728"/>
                  <a:pt x="16489" y="66355"/>
                </a:cubicBezTo>
                <a:cubicBezTo>
                  <a:pt x="-510" y="47988"/>
                  <a:pt x="-4387" y="31030"/>
                  <a:pt x="4958" y="15952"/>
                </a:cubicBezTo>
                <a:cubicBezTo>
                  <a:pt x="11618" y="5182"/>
                  <a:pt x="30754" y="-3629"/>
                  <a:pt x="53121" y="1501"/>
                </a:cubicBezTo>
                <a:cubicBezTo>
                  <a:pt x="63785" y="3928"/>
                  <a:pt x="73090" y="9133"/>
                  <a:pt x="79514" y="16266"/>
                </a:cubicBezTo>
                <a:cubicBezTo>
                  <a:pt x="85939" y="9133"/>
                  <a:pt x="95243" y="3928"/>
                  <a:pt x="105907" y="1501"/>
                </a:cubicBezTo>
                <a:cubicBezTo>
                  <a:pt x="128224" y="-3551"/>
                  <a:pt x="147411" y="5182"/>
                  <a:pt x="154070" y="15952"/>
                </a:cubicBezTo>
                <a:cubicBezTo>
                  <a:pt x="163415" y="31030"/>
                  <a:pt x="159539" y="47988"/>
                  <a:pt x="142539" y="66355"/>
                </a:cubicBezTo>
                <a:cubicBezTo>
                  <a:pt x="129219" y="80728"/>
                  <a:pt x="110182" y="95297"/>
                  <a:pt x="82546" y="112216"/>
                </a:cubicBezTo>
                <a:cubicBezTo>
                  <a:pt x="81679" y="112746"/>
                  <a:pt x="80613" y="113035"/>
                  <a:pt x="79514" y="113038"/>
                </a:cubicBezTo>
                <a:close/>
                <a:moveTo>
                  <a:pt x="40397" y="7885"/>
                </a:moveTo>
                <a:cubicBezTo>
                  <a:pt x="35075" y="7722"/>
                  <a:pt x="29797" y="8703"/>
                  <a:pt x="25129" y="10725"/>
                </a:cubicBezTo>
                <a:cubicBezTo>
                  <a:pt x="20462" y="12747"/>
                  <a:pt x="16582" y="15732"/>
                  <a:pt x="13904" y="19360"/>
                </a:cubicBezTo>
                <a:cubicBezTo>
                  <a:pt x="6200" y="31813"/>
                  <a:pt x="9680" y="45677"/>
                  <a:pt x="24541" y="61695"/>
                </a:cubicBezTo>
                <a:cubicBezTo>
                  <a:pt x="40335" y="77746"/>
                  <a:pt x="58829" y="92028"/>
                  <a:pt x="79514" y="104148"/>
                </a:cubicBezTo>
                <a:cubicBezTo>
                  <a:pt x="100196" y="92041"/>
                  <a:pt x="118690" y="77772"/>
                  <a:pt x="134487" y="61734"/>
                </a:cubicBezTo>
                <a:cubicBezTo>
                  <a:pt x="149398" y="45677"/>
                  <a:pt x="152828" y="31813"/>
                  <a:pt x="145124" y="19399"/>
                </a:cubicBezTo>
                <a:cubicBezTo>
                  <a:pt x="140153" y="11566"/>
                  <a:pt x="125242" y="5339"/>
                  <a:pt x="108641" y="9020"/>
                </a:cubicBezTo>
                <a:cubicBezTo>
                  <a:pt x="103317" y="10260"/>
                  <a:pt x="98383" y="12364"/>
                  <a:pt x="94154" y="15197"/>
                </a:cubicBezTo>
                <a:cubicBezTo>
                  <a:pt x="89925" y="18030"/>
                  <a:pt x="86496" y="21529"/>
                  <a:pt x="84087" y="25469"/>
                </a:cubicBezTo>
                <a:cubicBezTo>
                  <a:pt x="83713" y="26187"/>
                  <a:pt x="83076" y="26802"/>
                  <a:pt x="82257" y="27234"/>
                </a:cubicBezTo>
                <a:cubicBezTo>
                  <a:pt x="81438" y="27666"/>
                  <a:pt x="80475" y="27897"/>
                  <a:pt x="79489" y="27897"/>
                </a:cubicBezTo>
                <a:cubicBezTo>
                  <a:pt x="78504" y="27897"/>
                  <a:pt x="77541" y="27666"/>
                  <a:pt x="76722" y="27234"/>
                </a:cubicBezTo>
                <a:cubicBezTo>
                  <a:pt x="75903" y="26802"/>
                  <a:pt x="75266" y="26187"/>
                  <a:pt x="74892" y="25469"/>
                </a:cubicBezTo>
                <a:cubicBezTo>
                  <a:pt x="72501" y="21519"/>
                  <a:pt x="69077" y="18012"/>
                  <a:pt x="64846" y="15177"/>
                </a:cubicBezTo>
                <a:cubicBezTo>
                  <a:pt x="60614" y="12342"/>
                  <a:pt x="55670" y="10244"/>
                  <a:pt x="50338" y="9020"/>
                </a:cubicBezTo>
                <a:cubicBezTo>
                  <a:pt x="47107" y="8281"/>
                  <a:pt x="43761" y="7899"/>
                  <a:pt x="40397" y="7885"/>
                </a:cubicBezTo>
                <a:close/>
              </a:path>
            </a:pathLst>
          </a:custGeom>
          <a:solidFill>
            <a:srgbClr val="26252D"/>
          </a:solidFill>
          <a:ln w="635" cap="flat">
            <a:noFill/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defTabSz="914400"/>
            <a:endParaRPr lang="en-US" dirty="0"/>
          </a:p>
        </p:txBody>
      </p:sp>
      <p:sp>
        <p:nvSpPr>
          <p:cNvPr id="127" name="product_category_description"/>
          <p:cNvSpPr txBox="1">
            <a:spLocks noChangeArrowheads="1"/>
          </p:cNvSpPr>
          <p:nvPr/>
        </p:nvSpPr>
        <p:spPr bwMode="white">
          <a:xfrm>
            <a:off x="5682653" y="9844342"/>
            <a:ext cx="2185972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6C7589"/>
                </a:solidFill>
                <a:effectLst/>
                <a:latin typeface="Inter"/>
                <a:ea typeface="Inter"/>
              </a:rPr>
              <a:t>from last month</a:t>
            </a:r>
            <a:endParaRPr lang="en-US" sz="14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sp>
        <p:nvSpPr>
          <p:cNvPr id="128" name="product_reviews_description"/>
          <p:cNvSpPr txBox="1">
            <a:spLocks noChangeArrowheads="1"/>
          </p:cNvSpPr>
          <p:nvPr/>
        </p:nvSpPr>
        <p:spPr bwMode="white">
          <a:xfrm>
            <a:off x="14136182" y="9869868"/>
            <a:ext cx="2971800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6C7589"/>
                </a:solidFill>
                <a:effectLst/>
                <a:latin typeface="Inter"/>
                <a:ea typeface="Inter"/>
              </a:rPr>
              <a:t>from last month</a:t>
            </a:r>
            <a:endParaRPr lang="en-US" sz="14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sp>
        <p:nvSpPr>
          <p:cNvPr id="129" name="product_sentiment_description"/>
          <p:cNvSpPr txBox="1">
            <a:spLocks noChangeArrowheads="1"/>
          </p:cNvSpPr>
          <p:nvPr/>
        </p:nvSpPr>
        <p:spPr bwMode="white">
          <a:xfrm>
            <a:off x="9479367" y="9869868"/>
            <a:ext cx="2971800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6C7589"/>
                </a:solidFill>
                <a:effectLst/>
                <a:latin typeface="Inter"/>
                <a:ea typeface="Inter"/>
              </a:rPr>
              <a:t>from last month</a:t>
            </a:r>
            <a:endParaRPr lang="en-US" sz="14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sp>
        <p:nvSpPr>
          <p:cNvPr id="130" name="product_star_rating_difference"/>
          <p:cNvSpPr txBox="1">
            <a:spLocks noChangeArrowheads="1"/>
          </p:cNvSpPr>
          <p:nvPr/>
        </p:nvSpPr>
        <p:spPr bwMode="white">
          <a:xfrm>
            <a:off x="17205114" y="9937106"/>
            <a:ext cx="1803893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6C7589"/>
                </a:solidFill>
                <a:effectLst/>
                <a:latin typeface="Inter"/>
                <a:ea typeface="Inter"/>
              </a:rPr>
              <a:t>No change</a:t>
            </a:r>
            <a:endParaRPr lang="en-US" sz="14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sp>
        <p:nvSpPr>
          <p:cNvPr id="131" name="product_star_rating_description"/>
          <p:cNvSpPr txBox="1">
            <a:spLocks noChangeArrowheads="1"/>
          </p:cNvSpPr>
          <p:nvPr/>
        </p:nvSpPr>
        <p:spPr bwMode="white">
          <a:xfrm>
            <a:off x="18856607" y="9937106"/>
            <a:ext cx="2971800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400" dirty="0">
                <a:solidFill>
                  <a:srgbClr val="6C7589"/>
                </a:solidFill>
                <a:effectLst/>
                <a:latin typeface="Inter"/>
                <a:ea typeface="Inter"/>
              </a:rPr>
              <a:t>from last month</a:t>
            </a:r>
            <a:endParaRPr lang="en-US" sz="1400" dirty="0">
              <a:solidFill>
                <a:srgbClr val="6C7589"/>
              </a:solidFill>
              <a:latin typeface="Inter"/>
              <a:ea typeface="Inter"/>
            </a:endParaRPr>
          </a:p>
        </p:txBody>
      </p:sp>
      <p:sp>
        <p:nvSpPr>
          <p:cNvPr id="132" name="product_brand"/>
          <p:cNvSpPr txBox="1">
            <a:spLocks noChangeArrowheads="1"/>
          </p:cNvSpPr>
          <p:nvPr/>
        </p:nvSpPr>
        <p:spPr bwMode="white">
          <a:xfrm>
            <a:off x="10439400" y="5943600"/>
            <a:ext cx="1674446" cy="365806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777" b="1" dirty="0">
                <a:solidFill>
                  <a:srgbClr val="26252D"/>
                </a:solidFill>
                <a:effectLst/>
                <a:latin typeface="Montserrat"/>
              </a:rPr>
              <a:t>Revlon</a:t>
            </a:r>
            <a:endParaRPr lang="en-US" sz="1777" b="1" dirty="0">
              <a:solidFill>
                <a:srgbClr val="26252D"/>
              </a:solidFill>
              <a:latin typeface="Montserrat"/>
            </a:endParaRPr>
          </a:p>
        </p:txBody>
      </p:sp>
      <p:sp>
        <p:nvSpPr>
          <p:cNvPr id="133" name="TextBox 132"/>
          <p:cNvSpPr txBox="1">
            <a:spLocks noChangeArrowheads="1"/>
          </p:cNvSpPr>
          <p:nvPr/>
        </p:nvSpPr>
        <p:spPr bwMode="white">
          <a:xfrm>
            <a:off x="9601200" y="5943600"/>
            <a:ext cx="914400" cy="365806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777" dirty="0">
                <a:solidFill>
                  <a:srgbClr val="26252D"/>
                </a:solidFill>
                <a:effectLst/>
                <a:latin typeface="Montserrat"/>
              </a:rPr>
              <a:t>Brand</a:t>
            </a:r>
            <a:endParaRPr lang="en-US" sz="1777" b="1" dirty="0">
              <a:solidFill>
                <a:srgbClr val="26252D"/>
              </a:solidFill>
              <a:latin typeface="Montserrat"/>
            </a:endParaRPr>
          </a:p>
        </p:txBody>
      </p:sp>
      <p:sp>
        <p:nvSpPr>
          <p:cNvPr id="134" name="product_industry"/>
          <p:cNvSpPr txBox="1">
            <a:spLocks noChangeArrowheads="1"/>
          </p:cNvSpPr>
          <p:nvPr/>
        </p:nvSpPr>
        <p:spPr bwMode="white">
          <a:xfrm>
            <a:off x="13868400" y="5976407"/>
            <a:ext cx="1752600" cy="365806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777" b="1" dirty="0">
                <a:solidFill>
                  <a:srgbClr val="26252D"/>
                </a:solidFill>
                <a:effectLst/>
                <a:latin typeface="Montserrat"/>
              </a:rPr>
              <a:t>Beauty</a:t>
            </a:r>
            <a:endParaRPr lang="en-US" sz="1777" b="1" dirty="0">
              <a:solidFill>
                <a:srgbClr val="26252D"/>
              </a:solidFill>
              <a:latin typeface="Montserrat"/>
            </a:endParaRPr>
          </a:p>
        </p:txBody>
      </p:sp>
      <p:sp>
        <p:nvSpPr>
          <p:cNvPr id="135" name="product_category"/>
          <p:cNvSpPr txBox="1">
            <a:spLocks noChangeArrowheads="1"/>
          </p:cNvSpPr>
          <p:nvPr/>
        </p:nvSpPr>
        <p:spPr bwMode="white">
          <a:xfrm>
            <a:off x="17373600" y="5943600"/>
            <a:ext cx="3429000" cy="365806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1777" b="1" dirty="0">
                <a:solidFill>
                  <a:srgbClr val="26252D"/>
                </a:solidFill>
                <a:effectLst/>
                <a:latin typeface="Montserrat"/>
              </a:rPr>
              <a:t>Lipstick &amp; Liquid Lip</a:t>
            </a:r>
            <a:endParaRPr lang="en-US" sz="1777" b="1" dirty="0">
              <a:solidFill>
                <a:srgbClr val="26252D"/>
              </a:solidFill>
              <a:latin typeface="Montserrat"/>
            </a:endParaRPr>
          </a:p>
        </p:txBody>
      </p:sp>
      <p:sp>
        <p:nvSpPr>
          <p:cNvPr id="59" name="Graphic 101"/>
          <p:cNvSpPr>
            <a:spLocks/>
          </p:cNvSpPr>
          <p:nvPr/>
        </p:nvSpPr>
        <p:spPr bwMode="white">
          <a:xfrm>
            <a:off x="17954153" y="8196341"/>
            <a:ext cx="172136" cy="145699"/>
          </a:xfrm>
          <a:custGeom>
            <a:avLst/>
            <a:gdLst>
              <a:gd name="connsiteX0" fmla="*/ 53714 w 149199"/>
              <a:gd name="connsiteY0" fmla="*/ 35677 h 115437"/>
              <a:gd name="connsiteX1" fmla="*/ 74600 w 149199"/>
              <a:gd name="connsiteY1" fmla="*/ 0 h 115437"/>
              <a:gd name="connsiteX2" fmla="*/ 95486 w 149199"/>
              <a:gd name="connsiteY2" fmla="*/ 35677 h 115437"/>
              <a:gd name="connsiteX3" fmla="*/ 102086 w 149199"/>
              <a:gd name="connsiteY3" fmla="*/ 39881 h 115437"/>
              <a:gd name="connsiteX4" fmla="*/ 149200 w 149199"/>
              <a:gd name="connsiteY4" fmla="*/ 44283 h 115437"/>
              <a:gd name="connsiteX5" fmla="*/ 115917 w 149199"/>
              <a:gd name="connsiteY5" fmla="*/ 68534 h 115437"/>
              <a:gd name="connsiteX6" fmla="*/ 112652 w 149199"/>
              <a:gd name="connsiteY6" fmla="*/ 77559 h 115437"/>
              <a:gd name="connsiteX7" fmla="*/ 121728 w 149199"/>
              <a:gd name="connsiteY7" fmla="*/ 113546 h 115437"/>
              <a:gd name="connsiteX8" fmla="*/ 78059 w 149199"/>
              <a:gd name="connsiteY8" fmla="*/ 94287 h 115437"/>
              <a:gd name="connsiteX9" fmla="*/ 71140 w 149199"/>
              <a:gd name="connsiteY9" fmla="*/ 94287 h 115437"/>
              <a:gd name="connsiteX10" fmla="*/ 27472 w 149199"/>
              <a:gd name="connsiteY10" fmla="*/ 113546 h 115437"/>
              <a:gd name="connsiteX11" fmla="*/ 36547 w 149199"/>
              <a:gd name="connsiteY11" fmla="*/ 77559 h 115437"/>
              <a:gd name="connsiteX12" fmla="*/ 33283 w 149199"/>
              <a:gd name="connsiteY12" fmla="*/ 68534 h 115437"/>
              <a:gd name="connsiteX13" fmla="*/ 0 w 149199"/>
              <a:gd name="connsiteY13" fmla="*/ 44283 h 115437"/>
              <a:gd name="connsiteX14" fmla="*/ 47114 w 149199"/>
              <a:gd name="connsiteY14" fmla="*/ 39881 h 115437"/>
              <a:gd name="connsiteX15" fmla="*/ 53714 w 149199"/>
              <a:gd name="connsiteY15" fmla="*/ 35677 h 115437"/>
              <a:gd name="connsiteX16" fmla="*/ 122205 w 149199"/>
              <a:gd name="connsiteY16" fmla="*/ 115438 h 115437"/>
              <a:gd name="connsiteX17" fmla="*/ 122205 w 149199"/>
              <a:gd name="connsiteY17" fmla="*/ 115436 h 115437"/>
              <a:gd name="connsiteX18" fmla="*/ 122205 w 149199"/>
              <a:gd name="connsiteY18" fmla="*/ 115438 h 115437"/>
              <a:gd name="connsiteX19" fmla="*/ 25687 w 149199"/>
              <a:gd name="connsiteY19" fmla="*/ 114334 h 115437"/>
              <a:gd name="connsiteX20" fmla="*/ 25688 w 149199"/>
              <a:gd name="connsiteY20" fmla="*/ 114333 h 115437"/>
              <a:gd name="connsiteX21" fmla="*/ 25687 w 149199"/>
              <a:gd name="connsiteY21" fmla="*/ 114334 h 115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199" h="115437" fill="norm">
                <a:moveTo>
                  <a:pt x="53714" y="35677"/>
                </a:moveTo>
                <a:lnTo>
                  <a:pt x="74600" y="0"/>
                </a:lnTo>
                <a:lnTo>
                  <a:pt x="95486" y="35677"/>
                </a:lnTo>
                <a:cubicBezTo>
                  <a:pt x="96880" y="38060"/>
                  <a:pt x="99337" y="39625"/>
                  <a:pt x="102086" y="39881"/>
                </a:cubicBezTo>
                <a:lnTo>
                  <a:pt x="149200" y="44283"/>
                </a:lnTo>
                <a:lnTo>
                  <a:pt x="115917" y="68534"/>
                </a:lnTo>
                <a:cubicBezTo>
                  <a:pt x="113089" y="70595"/>
                  <a:pt x="111797" y="74166"/>
                  <a:pt x="112652" y="77559"/>
                </a:cubicBezTo>
                <a:lnTo>
                  <a:pt x="121728" y="113546"/>
                </a:lnTo>
                <a:lnTo>
                  <a:pt x="78059" y="94287"/>
                </a:lnTo>
                <a:cubicBezTo>
                  <a:pt x="75855" y="93314"/>
                  <a:pt x="73344" y="93314"/>
                  <a:pt x="71140" y="94287"/>
                </a:cubicBezTo>
                <a:lnTo>
                  <a:pt x="27472" y="113546"/>
                </a:lnTo>
                <a:lnTo>
                  <a:pt x="36547" y="77559"/>
                </a:lnTo>
                <a:cubicBezTo>
                  <a:pt x="37402" y="74166"/>
                  <a:pt x="36111" y="70595"/>
                  <a:pt x="33283" y="68534"/>
                </a:cubicBezTo>
                <a:lnTo>
                  <a:pt x="0" y="44283"/>
                </a:lnTo>
                <a:lnTo>
                  <a:pt x="47114" y="39881"/>
                </a:lnTo>
                <a:cubicBezTo>
                  <a:pt x="49863" y="39625"/>
                  <a:pt x="52319" y="38060"/>
                  <a:pt x="53714" y="35677"/>
                </a:cubicBezTo>
                <a:close/>
                <a:moveTo>
                  <a:pt x="122205" y="115438"/>
                </a:moveTo>
                <a:cubicBezTo>
                  <a:pt x="122205" y="115437"/>
                  <a:pt x="122205" y="115437"/>
                  <a:pt x="122205" y="115436"/>
                </a:cubicBezTo>
                <a:lnTo>
                  <a:pt x="122205" y="115438"/>
                </a:lnTo>
                <a:close/>
                <a:moveTo>
                  <a:pt x="25687" y="114334"/>
                </a:moveTo>
                <a:cubicBezTo>
                  <a:pt x="25687" y="114333"/>
                  <a:pt x="25688" y="114333"/>
                  <a:pt x="25688" y="114333"/>
                </a:cubicBezTo>
                <a:lnTo>
                  <a:pt x="25687" y="114334"/>
                </a:lnTo>
                <a:close/>
              </a:path>
            </a:pathLst>
          </a:custGeom>
          <a:noFill/>
          <a:ln w="9525" cap="flat">
            <a:solidFill>
              <a:srgbClr val="26252D"/>
            </a:solidFill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defTabSz="914400"/>
            <a:r>
              <a:rPr lang="en-US" dirty="0"/>
              <a:t> </a:t>
            </a:r>
          </a:p>
        </p:txBody>
      </p:sp>
      <p:sp>
        <p:nvSpPr>
          <p:cNvPr id="67" name="Freeform: Shape 125"/>
          <p:cNvSpPr>
            <a:spLocks/>
          </p:cNvSpPr>
          <p:nvPr/>
        </p:nvSpPr>
        <p:spPr bwMode="white">
          <a:xfrm>
            <a:off x="-8692" y="0"/>
            <a:ext cx="1524970" cy="11492234"/>
          </a:xfrm>
          <a:custGeom>
            <a:avLst/>
            <a:gdLst>
              <a:gd name="connsiteX0" fmla="*/ 0 w 1181100"/>
              <a:gd name="connsiteY0" fmla="*/ 0 h 8582024"/>
              <a:gd name="connsiteX1" fmla="*/ 1181100 w 1181100"/>
              <a:gd name="connsiteY1" fmla="*/ 0 h 8582024"/>
              <a:gd name="connsiteX2" fmla="*/ 1181100 w 1181100"/>
              <a:gd name="connsiteY2" fmla="*/ 8582025 h 8582024"/>
              <a:gd name="connsiteX3" fmla="*/ 0 w 1181100"/>
              <a:gd name="connsiteY3" fmla="*/ 8582025 h 858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100" h="8582024" fill="norm">
                <a:moveTo>
                  <a:pt x="0" y="0"/>
                </a:moveTo>
                <a:lnTo>
                  <a:pt x="1181100" y="0"/>
                </a:lnTo>
                <a:lnTo>
                  <a:pt x="1181100" y="8582025"/>
                </a:lnTo>
                <a:lnTo>
                  <a:pt x="0" y="8582025"/>
                </a:lnTo>
                <a:close/>
              </a:path>
            </a:pathLst>
          </a:custGeom>
          <a:solidFill>
            <a:srgbClr val="660091"/>
          </a:solidFill>
          <a:ln w="9525" cap="flat">
            <a:noFill/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marL="0" rtl="0" algn="l" defTabSz="914400"/>
            <a:endParaRPr lang="en-US" dirty="0"/>
          </a:p>
        </p:txBody>
      </p:sp>
      <p:sp>
        <p:nvSpPr>
          <p:cNvPr id="68" name="Freeform: Shape 126"/>
          <p:cNvSpPr>
            <a:spLocks/>
          </p:cNvSpPr>
          <p:nvPr/>
        </p:nvSpPr>
        <p:spPr bwMode="white">
          <a:xfrm>
            <a:off x="-8692" y="13097557"/>
            <a:ext cx="1524970" cy="693499"/>
          </a:xfrm>
          <a:custGeom>
            <a:avLst/>
            <a:gdLst>
              <a:gd name="connsiteX0" fmla="*/ 0 w 1181100"/>
              <a:gd name="connsiteY0" fmla="*/ 0 h 514350"/>
              <a:gd name="connsiteX1" fmla="*/ 1181100 w 1181100"/>
              <a:gd name="connsiteY1" fmla="*/ 0 h 514350"/>
              <a:gd name="connsiteX2" fmla="*/ 1181100 w 1181100"/>
              <a:gd name="connsiteY2" fmla="*/ 514350 h 514350"/>
              <a:gd name="connsiteX3" fmla="*/ 0 w 1181100"/>
              <a:gd name="connsiteY3" fmla="*/ 51435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100" h="514350" fill="norm">
                <a:moveTo>
                  <a:pt x="0" y="0"/>
                </a:moveTo>
                <a:lnTo>
                  <a:pt x="1181100" y="0"/>
                </a:lnTo>
                <a:lnTo>
                  <a:pt x="1181100" y="514350"/>
                </a:lnTo>
                <a:lnTo>
                  <a:pt x="0" y="514350"/>
                </a:lnTo>
                <a:close/>
              </a:path>
            </a:pathLst>
          </a:custGeom>
          <a:solidFill>
            <a:srgbClr val="660091"/>
          </a:solidFill>
          <a:ln w="9525" cap="flat">
            <a:noFill/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defTabSz="914400"/>
            <a:endParaRPr lang="en-US" dirty="0"/>
          </a:p>
        </p:txBody>
      </p:sp>
      <p:grpSp>
        <p:nvGrpSpPr>
          <p:cNvPr id="70" name="Group 69"/>
          <p:cNvGrpSpPr>
            <a:grpSpLocks/>
          </p:cNvGrpSpPr>
          <p:nvPr/>
        </p:nvGrpSpPr>
        <p:grpSpPr bwMode="white">
          <a:xfrm>
            <a:off x="193494" y="11916169"/>
            <a:ext cx="1031643" cy="826196"/>
            <a:chOff x="117295" y="11916169"/>
            <a:chExt cx="1031643" cy="826196"/>
          </a:xfrm>
          <a:ln>
            <a:headEnd type="none"/>
            <a:tailEnd type="none"/>
          </a:ln>
        </p:grpSpPr>
        <p:sp>
          <p:nvSpPr>
            <p:cNvPr id="76" name="Freeform: Shape 135"/>
            <p:cNvSpPr>
              <a:spLocks/>
            </p:cNvSpPr>
            <p:nvPr/>
          </p:nvSpPr>
          <p:spPr bwMode="white">
            <a:xfrm>
              <a:off x="246747" y="11916169"/>
              <a:ext cx="794569" cy="467340"/>
            </a:xfrm>
            <a:custGeom>
              <a:avLst/>
              <a:gdLst>
                <a:gd name="connsiteX0" fmla="*/ 442627 w 589311"/>
                <a:gd name="connsiteY0" fmla="*/ 338233 h 346614"/>
                <a:gd name="connsiteX1" fmla="*/ 589312 w 589311"/>
                <a:gd name="connsiteY1" fmla="*/ 176974 h 346614"/>
                <a:gd name="connsiteX2" fmla="*/ 420338 w 589311"/>
                <a:gd name="connsiteY2" fmla="*/ 12383 h 346614"/>
                <a:gd name="connsiteX3" fmla="*/ 261747 w 589311"/>
                <a:gd name="connsiteY3" fmla="*/ 128969 h 346614"/>
                <a:gd name="connsiteX4" fmla="*/ 240602 w 589311"/>
                <a:gd name="connsiteY4" fmla="*/ 201168 h 346614"/>
                <a:gd name="connsiteX5" fmla="*/ 168212 w 589311"/>
                <a:gd name="connsiteY5" fmla="*/ 261367 h 346614"/>
                <a:gd name="connsiteX6" fmla="*/ 89535 w 589311"/>
                <a:gd name="connsiteY6" fmla="*/ 171736 h 346614"/>
                <a:gd name="connsiteX7" fmla="*/ 174212 w 589311"/>
                <a:gd name="connsiteY7" fmla="*/ 80201 h 346614"/>
                <a:gd name="connsiteX8" fmla="*/ 157829 w 589311"/>
                <a:gd name="connsiteY8" fmla="*/ 0 h 346614"/>
                <a:gd name="connsiteX9" fmla="*/ 0 w 589311"/>
                <a:gd name="connsiteY9" fmla="*/ 172307 h 346614"/>
                <a:gd name="connsiteX10" fmla="*/ 176403 w 589311"/>
                <a:gd name="connsiteY10" fmla="*/ 346615 h 346614"/>
                <a:gd name="connsiteX11" fmla="*/ 330899 w 589311"/>
                <a:gd name="connsiteY11" fmla="*/ 230029 h 346614"/>
                <a:gd name="connsiteX12" fmla="*/ 351663 w 589311"/>
                <a:gd name="connsiteY12" fmla="*/ 162306 h 346614"/>
                <a:gd name="connsiteX13" fmla="*/ 426339 w 589311"/>
                <a:gd name="connsiteY13" fmla="*/ 95441 h 346614"/>
                <a:gd name="connsiteX14" fmla="*/ 501301 w 589311"/>
                <a:gd name="connsiteY14" fmla="*/ 177832 h 346614"/>
                <a:gd name="connsiteX15" fmla="*/ 424815 w 589311"/>
                <a:gd name="connsiteY15" fmla="*/ 262985 h 346614"/>
                <a:gd name="connsiteX16" fmla="*/ 442627 w 589311"/>
                <a:gd name="connsiteY16" fmla="*/ 338233 h 34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89311" h="346614" fill="norm">
                  <a:moveTo>
                    <a:pt x="442627" y="338233"/>
                  </a:moveTo>
                  <a:cubicBezTo>
                    <a:pt x="531400" y="320993"/>
                    <a:pt x="589312" y="269177"/>
                    <a:pt x="589312" y="176974"/>
                  </a:cubicBezTo>
                  <a:cubicBezTo>
                    <a:pt x="589312" y="80676"/>
                    <a:pt x="521399" y="12383"/>
                    <a:pt x="420338" y="12383"/>
                  </a:cubicBezTo>
                  <a:cubicBezTo>
                    <a:pt x="339376" y="12383"/>
                    <a:pt x="285560" y="49054"/>
                    <a:pt x="261747" y="128969"/>
                  </a:cubicBezTo>
                  <a:lnTo>
                    <a:pt x="240602" y="201168"/>
                  </a:lnTo>
                  <a:cubicBezTo>
                    <a:pt x="228314" y="242221"/>
                    <a:pt x="203835" y="261367"/>
                    <a:pt x="168212" y="261367"/>
                  </a:cubicBezTo>
                  <a:cubicBezTo>
                    <a:pt x="124015" y="261367"/>
                    <a:pt x="89535" y="226123"/>
                    <a:pt x="89535" y="171736"/>
                  </a:cubicBezTo>
                  <a:cubicBezTo>
                    <a:pt x="89535" y="122016"/>
                    <a:pt x="118110" y="90106"/>
                    <a:pt x="174212" y="80201"/>
                  </a:cubicBezTo>
                  <a:lnTo>
                    <a:pt x="157829" y="0"/>
                  </a:lnTo>
                  <a:cubicBezTo>
                    <a:pt x="56864" y="13906"/>
                    <a:pt x="0" y="76581"/>
                    <a:pt x="0" y="172307"/>
                  </a:cubicBezTo>
                  <a:cubicBezTo>
                    <a:pt x="0" y="275273"/>
                    <a:pt x="73152" y="346615"/>
                    <a:pt x="176403" y="346615"/>
                  </a:cubicBezTo>
                  <a:cubicBezTo>
                    <a:pt x="256985" y="346615"/>
                    <a:pt x="306705" y="308324"/>
                    <a:pt x="330899" y="230029"/>
                  </a:cubicBezTo>
                  <a:lnTo>
                    <a:pt x="351663" y="162306"/>
                  </a:lnTo>
                  <a:cubicBezTo>
                    <a:pt x="366522" y="115443"/>
                    <a:pt x="387668" y="95155"/>
                    <a:pt x="426339" y="95441"/>
                  </a:cubicBezTo>
                  <a:cubicBezTo>
                    <a:pt x="470154" y="95155"/>
                    <a:pt x="501301" y="130683"/>
                    <a:pt x="501301" y="177832"/>
                  </a:cubicBezTo>
                  <a:cubicBezTo>
                    <a:pt x="501301" y="229457"/>
                    <a:pt x="463010" y="253269"/>
                    <a:pt x="424815" y="262985"/>
                  </a:cubicBezTo>
                  <a:lnTo>
                    <a:pt x="442627" y="338233"/>
                  </a:lnTo>
                  <a:close/>
                </a:path>
              </a:pathLst>
            </a:custGeom>
            <a:solidFill>
              <a:srgbClr val="660091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7" name="Freeform: Shape 136"/>
            <p:cNvSpPr>
              <a:spLocks/>
            </p:cNvSpPr>
            <p:nvPr/>
          </p:nvSpPr>
          <p:spPr bwMode="white">
            <a:xfrm>
              <a:off x="117295" y="12440915"/>
              <a:ext cx="911307" cy="301450"/>
            </a:xfrm>
            <a:custGeom>
              <a:avLst/>
              <a:gdLst>
                <a:gd name="connsiteX0" fmla="*/ 0 w 675893"/>
                <a:gd name="connsiteY0" fmla="*/ 47625 h 223578"/>
                <a:gd name="connsiteX1" fmla="*/ 322040 w 675893"/>
                <a:gd name="connsiteY1" fmla="*/ 219933 h 223578"/>
                <a:gd name="connsiteX2" fmla="*/ 675894 w 675893"/>
                <a:gd name="connsiteY2" fmla="*/ 129255 h 223578"/>
                <a:gd name="connsiteX3" fmla="*/ 633127 w 675893"/>
                <a:gd name="connsiteY3" fmla="*/ 69628 h 223578"/>
                <a:gd name="connsiteX4" fmla="*/ 330899 w 675893"/>
                <a:gd name="connsiteY4" fmla="*/ 147162 h 223578"/>
                <a:gd name="connsiteX5" fmla="*/ 55721 w 675893"/>
                <a:gd name="connsiteY5" fmla="*/ 0 h 223578"/>
                <a:gd name="connsiteX6" fmla="*/ 0 w 675893"/>
                <a:gd name="connsiteY6" fmla="*/ 47625 h 2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893" h="223578" fill="norm">
                  <a:moveTo>
                    <a:pt x="0" y="47625"/>
                  </a:moveTo>
                  <a:cubicBezTo>
                    <a:pt x="82010" y="143352"/>
                    <a:pt x="196977" y="204788"/>
                    <a:pt x="322040" y="219933"/>
                  </a:cubicBezTo>
                  <a:cubicBezTo>
                    <a:pt x="447199" y="235078"/>
                    <a:pt x="573405" y="202692"/>
                    <a:pt x="675894" y="129255"/>
                  </a:cubicBezTo>
                  <a:lnTo>
                    <a:pt x="633127" y="69628"/>
                  </a:lnTo>
                  <a:cubicBezTo>
                    <a:pt x="545592" y="132398"/>
                    <a:pt x="437769" y="160020"/>
                    <a:pt x="330899" y="147162"/>
                  </a:cubicBezTo>
                  <a:cubicBezTo>
                    <a:pt x="224028" y="134302"/>
                    <a:pt x="125825" y="81725"/>
                    <a:pt x="55721" y="0"/>
                  </a:cubicBezTo>
                  <a:lnTo>
                    <a:pt x="0" y="47625"/>
                  </a:lnTo>
                  <a:close/>
                </a:path>
              </a:pathLst>
            </a:custGeom>
            <a:solidFill>
              <a:srgbClr val="660091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8" name="Freeform: Shape 137"/>
            <p:cNvSpPr>
              <a:spLocks/>
            </p:cNvSpPr>
            <p:nvPr/>
          </p:nvSpPr>
          <p:spPr bwMode="white">
            <a:xfrm>
              <a:off x="998937" y="12440275"/>
              <a:ext cx="150001" cy="149614"/>
            </a:xfrm>
            <a:custGeom>
              <a:avLst/>
              <a:gdLst>
                <a:gd name="connsiteX0" fmla="*/ 46387 w 111252"/>
                <a:gd name="connsiteY0" fmla="*/ 110965 h 110965"/>
                <a:gd name="connsiteX1" fmla="*/ 111252 w 111252"/>
                <a:gd name="connsiteY1" fmla="*/ 47720 h 110965"/>
                <a:gd name="connsiteX2" fmla="*/ 55435 w 111252"/>
                <a:gd name="connsiteY2" fmla="*/ 0 h 110965"/>
                <a:gd name="connsiteX3" fmla="*/ 0 w 111252"/>
                <a:gd name="connsiteY3" fmla="*/ 54006 h 110965"/>
                <a:gd name="connsiteX4" fmla="*/ 46387 w 111252"/>
                <a:gd name="connsiteY4" fmla="*/ 110965 h 11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252" h="110965" fill="norm">
                  <a:moveTo>
                    <a:pt x="46387" y="110965"/>
                  </a:moveTo>
                  <a:cubicBezTo>
                    <a:pt x="69818" y="91915"/>
                    <a:pt x="91535" y="70675"/>
                    <a:pt x="111252" y="47720"/>
                  </a:cubicBezTo>
                  <a:lnTo>
                    <a:pt x="55435" y="0"/>
                  </a:lnTo>
                  <a:cubicBezTo>
                    <a:pt x="38671" y="19621"/>
                    <a:pt x="20098" y="37719"/>
                    <a:pt x="0" y="54006"/>
                  </a:cubicBezTo>
                  <a:lnTo>
                    <a:pt x="46387" y="110965"/>
                  </a:lnTo>
                  <a:close/>
                </a:path>
              </a:pathLst>
            </a:custGeom>
            <a:solidFill>
              <a:srgbClr val="FF8802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</p:grpSp>
      <p:sp>
        <p:nvSpPr>
          <p:cNvPr id="80" name="TextBox 79"/>
          <p:cNvSpPr txBox="1">
            <a:spLocks noChangeArrowheads="1"/>
          </p:cNvSpPr>
          <p:nvPr/>
        </p:nvSpPr>
        <p:spPr bwMode="white">
          <a:xfrm rot="16200000">
            <a:off x="-1483267" y="1461971"/>
            <a:ext cx="4419600" cy="83099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4800" b="1" dirty="0">
                <a:solidFill>
                  <a:schemeClr val="bg1"/>
                </a:solidFill>
                <a:latin typeface="Montserrat"/>
                <a:ea typeface="Inter"/>
              </a:rPr>
              <a:t>OVERVIEW</a:t>
            </a:r>
          </a:p>
        </p:txBody>
      </p:sp>
      <p:sp>
        <p:nvSpPr>
          <p:cNvPr id="88" name="Freeform: Shape 160"/>
          <p:cNvSpPr>
            <a:spLocks/>
          </p:cNvSpPr>
          <p:nvPr/>
        </p:nvSpPr>
        <p:spPr bwMode="white">
          <a:xfrm>
            <a:off x="7797151" y="8011900"/>
            <a:ext cx="12843" cy="2054810"/>
          </a:xfrm>
          <a:custGeom>
            <a:avLst/>
            <a:gdLst>
              <a:gd name="connsiteX0" fmla="*/ 0 w 9525"/>
              <a:gd name="connsiteY0" fmla="*/ 0 h 1523999"/>
              <a:gd name="connsiteX1" fmla="*/ 9525 w 9525"/>
              <a:gd name="connsiteY1" fmla="*/ 0 h 1523999"/>
              <a:gd name="connsiteX2" fmla="*/ 9525 w 9525"/>
              <a:gd name="connsiteY2" fmla="*/ 1524000 h 1523999"/>
              <a:gd name="connsiteX3" fmla="*/ 0 w 9525"/>
              <a:gd name="connsiteY3" fmla="*/ 1524000 h 152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" h="1523999" fill="norm">
                <a:moveTo>
                  <a:pt x="0" y="0"/>
                </a:moveTo>
                <a:lnTo>
                  <a:pt x="9525" y="0"/>
                </a:lnTo>
                <a:lnTo>
                  <a:pt x="9525" y="1524000"/>
                </a:lnTo>
                <a:lnTo>
                  <a:pt x="0" y="1524000"/>
                </a:lnTo>
                <a:close/>
              </a:path>
            </a:pathLst>
          </a:custGeom>
          <a:solidFill>
            <a:srgbClr val="660091"/>
          </a:solidFill>
          <a:ln w="9525" cap="flat">
            <a:noFill/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defTabSz="914400"/>
            <a:endParaRPr lang="en-US" dirty="0"/>
          </a:p>
        </p:txBody>
      </p:sp>
      <p:sp>
        <p:nvSpPr>
          <p:cNvPr id="89" name="Freeform: Shape 175"/>
          <p:cNvSpPr>
            <a:spLocks/>
          </p:cNvSpPr>
          <p:nvPr/>
        </p:nvSpPr>
        <p:spPr bwMode="white">
          <a:xfrm>
            <a:off x="12471846" y="8011900"/>
            <a:ext cx="12843" cy="2054810"/>
          </a:xfrm>
          <a:custGeom>
            <a:avLst/>
            <a:gdLst>
              <a:gd name="connsiteX0" fmla="*/ 0 w 9525"/>
              <a:gd name="connsiteY0" fmla="*/ 0 h 1523999"/>
              <a:gd name="connsiteX1" fmla="*/ 9525 w 9525"/>
              <a:gd name="connsiteY1" fmla="*/ 0 h 1523999"/>
              <a:gd name="connsiteX2" fmla="*/ 9525 w 9525"/>
              <a:gd name="connsiteY2" fmla="*/ 1524000 h 1523999"/>
              <a:gd name="connsiteX3" fmla="*/ 0 w 9525"/>
              <a:gd name="connsiteY3" fmla="*/ 1524000 h 152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" h="1523999" fill="norm">
                <a:moveTo>
                  <a:pt x="0" y="0"/>
                </a:moveTo>
                <a:lnTo>
                  <a:pt x="9525" y="0"/>
                </a:lnTo>
                <a:lnTo>
                  <a:pt x="9525" y="1524000"/>
                </a:lnTo>
                <a:lnTo>
                  <a:pt x="0" y="1524000"/>
                </a:lnTo>
                <a:close/>
              </a:path>
            </a:pathLst>
          </a:custGeom>
          <a:solidFill>
            <a:srgbClr val="660091"/>
          </a:solidFill>
          <a:ln w="9525" cap="flat">
            <a:noFill/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defTabSz="914400"/>
            <a:endParaRPr lang="en-US" dirty="0"/>
          </a:p>
        </p:txBody>
      </p:sp>
      <p:sp>
        <p:nvSpPr>
          <p:cNvPr id="90" name="Freeform: Shape 176"/>
          <p:cNvSpPr>
            <a:spLocks/>
          </p:cNvSpPr>
          <p:nvPr/>
        </p:nvSpPr>
        <p:spPr bwMode="white">
          <a:xfrm>
            <a:off x="16953902" y="7870632"/>
            <a:ext cx="12843" cy="2054810"/>
          </a:xfrm>
          <a:custGeom>
            <a:avLst/>
            <a:gdLst>
              <a:gd name="connsiteX0" fmla="*/ 0 w 9525"/>
              <a:gd name="connsiteY0" fmla="*/ 0 h 1523999"/>
              <a:gd name="connsiteX1" fmla="*/ 9525 w 9525"/>
              <a:gd name="connsiteY1" fmla="*/ 0 h 1523999"/>
              <a:gd name="connsiteX2" fmla="*/ 9525 w 9525"/>
              <a:gd name="connsiteY2" fmla="*/ 1524000 h 1523999"/>
              <a:gd name="connsiteX3" fmla="*/ 0 w 9525"/>
              <a:gd name="connsiteY3" fmla="*/ 1524000 h 152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" h="1523999" fill="norm">
                <a:moveTo>
                  <a:pt x="0" y="0"/>
                </a:moveTo>
                <a:lnTo>
                  <a:pt x="9525" y="0"/>
                </a:lnTo>
                <a:lnTo>
                  <a:pt x="9525" y="1524000"/>
                </a:lnTo>
                <a:lnTo>
                  <a:pt x="0" y="1524000"/>
                </a:lnTo>
                <a:close/>
              </a:path>
            </a:pathLst>
          </a:custGeom>
          <a:solidFill>
            <a:srgbClr val="660091"/>
          </a:solidFill>
          <a:ln w="9525" cap="flat">
            <a:noFill/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defTabSz="914400"/>
            <a:endParaRPr lang="en-US" dirty="0"/>
          </a:p>
        </p:txBody>
      </p:sp>
      <p:sp>
        <p:nvSpPr>
          <p:cNvPr id="93" name="Freeform: Shape 177"/>
          <p:cNvSpPr>
            <a:spLocks/>
          </p:cNvSpPr>
          <p:nvPr/>
        </p:nvSpPr>
        <p:spPr bwMode="white">
          <a:xfrm>
            <a:off x="16953902" y="8011900"/>
            <a:ext cx="12843" cy="2054810"/>
          </a:xfrm>
          <a:custGeom>
            <a:avLst/>
            <a:gdLst>
              <a:gd name="connsiteX0" fmla="*/ 0 w 9525"/>
              <a:gd name="connsiteY0" fmla="*/ 0 h 1523999"/>
              <a:gd name="connsiteX1" fmla="*/ 9525 w 9525"/>
              <a:gd name="connsiteY1" fmla="*/ 0 h 1523999"/>
              <a:gd name="connsiteX2" fmla="*/ 9525 w 9525"/>
              <a:gd name="connsiteY2" fmla="*/ 1524000 h 1523999"/>
              <a:gd name="connsiteX3" fmla="*/ 0 w 9525"/>
              <a:gd name="connsiteY3" fmla="*/ 1524000 h 152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" h="1523999" fill="norm">
                <a:moveTo>
                  <a:pt x="0" y="0"/>
                </a:moveTo>
                <a:lnTo>
                  <a:pt x="9525" y="0"/>
                </a:lnTo>
                <a:lnTo>
                  <a:pt x="9525" y="1524000"/>
                </a:lnTo>
                <a:lnTo>
                  <a:pt x="0" y="1524000"/>
                </a:lnTo>
                <a:close/>
              </a:path>
            </a:pathLst>
          </a:custGeom>
          <a:solidFill>
            <a:srgbClr val="660091"/>
          </a:solidFill>
          <a:ln w="9525" cap="flat">
            <a:noFill/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defTabSz="914400"/>
            <a:endParaRPr lang="en-US" dirty="0"/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white">
          <a:xfrm>
            <a:off x="7757652" y="9202994"/>
            <a:ext cx="184731" cy="36933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/>
            <a:endParaRPr dirty="0"/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white">
          <a:xfrm>
            <a:off x="4395582" y="6619721"/>
            <a:ext cx="4419600" cy="658001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3600" b="1" dirty="0">
                <a:solidFill>
                  <a:srgbClr val="660092"/>
                </a:solidFill>
                <a:latin typeface="Montserrat SemiBold"/>
              </a:rPr>
              <a:t>KEY METRICS</a:t>
            </a:r>
          </a:p>
        </p:txBody>
      </p:sp>
      <p:pic>
        <p:nvPicPr>
          <p:cNvPr id="2" name="product_main_image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4043862" y="3231201"/>
            <a:ext cx="3175000" cy="31750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58" name="TextBox 1"/>
          <p:cNvSpPr txBox="1">
            <a:spLocks noChangeArrowheads="1"/>
          </p:cNvSpPr>
          <p:nvPr/>
        </p:nvSpPr>
        <p:spPr bwMode="white">
          <a:xfrm>
            <a:off x="4518226" y="1775955"/>
            <a:ext cx="4419600" cy="646331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rtl="1" defTabSz="914400"/>
            <a:r>
              <a:rPr lang="en-US" sz="3600" b="1" dirty="0">
                <a:solidFill>
                  <a:srgbClr val="660092"/>
                </a:solidFill>
                <a:latin typeface="Montserrat"/>
              </a:rPr>
              <a:t>THE PRODUCT</a:t>
            </a:r>
            <a:endParaRPr lang="en-US" sz="3600" b="1" dirty="0">
              <a:solidFill>
                <a:srgbClr val="660092"/>
              </a:solidFill>
              <a:latin typeface="Montserrat"/>
            </a:endParaRPr>
          </a:p>
        </p:txBody>
      </p:sp>
      <p:sp>
        <p:nvSpPr>
          <p:cNvPr id="136" name="SyncfusionLicense"/>
          <p:cNvSpPr txBox="1">
            <a:spLocks noChangeArrowheads="1"/>
          </p:cNvSpPr>
          <p:nvPr/>
        </p:nvSpPr>
        <p:spPr bwMode="white">
          <a:xfrm rot="0">
            <a:off x="9461500" y="12954000"/>
            <a:ext cx="5461000" cy="381000"/>
          </a:xfrm>
          <a:prstGeom prst="rect">
            <a:avLst/>
          </a:prstGeom>
          <a:ln>
            <a:headEnd type="none"/>
            <a:tailEnd type="none"/>
          </a:ln>
        </p:spPr>
        <p:txBody>
          <a:bodyPr anchor="ctr" wrap="square">
            <a:spAutoFit/>
          </a:bodyPr>
          <a:lstStyle/>
          <a:p>
            <a:pPr algn="ctr" defTabSz="914400">
              <a:defRPr sz="1400" dirty="0"/>
            </a:pPr>
            <a:r>
              <a:rPr dirty="0">
                <a:solidFill>
                  <a:srgbClr val="000000"/>
                </a:solidFill>
              </a:rPr>
              <a:t>Created with a trial version of Syncfusion Essential Presentation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: Shape 125"/>
          <p:cNvSpPr>
            <a:spLocks/>
          </p:cNvSpPr>
          <p:nvPr/>
        </p:nvSpPr>
        <p:spPr bwMode="white">
          <a:xfrm>
            <a:off x="-8692" y="0"/>
            <a:ext cx="1524970" cy="11492234"/>
          </a:xfrm>
          <a:custGeom>
            <a:avLst/>
            <a:gdLst>
              <a:gd name="connsiteX0" fmla="*/ 0 w 1181100"/>
              <a:gd name="connsiteY0" fmla="*/ 0 h 8582024"/>
              <a:gd name="connsiteX1" fmla="*/ 1181100 w 1181100"/>
              <a:gd name="connsiteY1" fmla="*/ 0 h 8582024"/>
              <a:gd name="connsiteX2" fmla="*/ 1181100 w 1181100"/>
              <a:gd name="connsiteY2" fmla="*/ 8582025 h 8582024"/>
              <a:gd name="connsiteX3" fmla="*/ 0 w 1181100"/>
              <a:gd name="connsiteY3" fmla="*/ 8582025 h 858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100" h="8582024" fill="norm">
                <a:moveTo>
                  <a:pt x="0" y="0"/>
                </a:moveTo>
                <a:lnTo>
                  <a:pt x="1181100" y="0"/>
                </a:lnTo>
                <a:lnTo>
                  <a:pt x="1181100" y="8582025"/>
                </a:lnTo>
                <a:lnTo>
                  <a:pt x="0" y="8582025"/>
                </a:lnTo>
                <a:close/>
              </a:path>
            </a:pathLst>
          </a:custGeom>
          <a:solidFill>
            <a:srgbClr val="660091"/>
          </a:solidFill>
          <a:ln w="9525" cap="flat">
            <a:noFill/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defTabSz="914400"/>
            <a:endParaRPr lang="en-US" dirty="0"/>
          </a:p>
        </p:txBody>
      </p:sp>
      <p:sp>
        <p:nvSpPr>
          <p:cNvPr id="73" name="Freeform: Shape 126"/>
          <p:cNvSpPr>
            <a:spLocks/>
          </p:cNvSpPr>
          <p:nvPr/>
        </p:nvSpPr>
        <p:spPr bwMode="white">
          <a:xfrm>
            <a:off x="-8692" y="13097557"/>
            <a:ext cx="1524970" cy="693499"/>
          </a:xfrm>
          <a:custGeom>
            <a:avLst/>
            <a:gdLst>
              <a:gd name="connsiteX0" fmla="*/ 0 w 1181100"/>
              <a:gd name="connsiteY0" fmla="*/ 0 h 514350"/>
              <a:gd name="connsiteX1" fmla="*/ 1181100 w 1181100"/>
              <a:gd name="connsiteY1" fmla="*/ 0 h 514350"/>
              <a:gd name="connsiteX2" fmla="*/ 1181100 w 1181100"/>
              <a:gd name="connsiteY2" fmla="*/ 514350 h 514350"/>
              <a:gd name="connsiteX3" fmla="*/ 0 w 1181100"/>
              <a:gd name="connsiteY3" fmla="*/ 51435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100" h="514350" fill="norm">
                <a:moveTo>
                  <a:pt x="0" y="0"/>
                </a:moveTo>
                <a:lnTo>
                  <a:pt x="1181100" y="0"/>
                </a:lnTo>
                <a:lnTo>
                  <a:pt x="1181100" y="514350"/>
                </a:lnTo>
                <a:lnTo>
                  <a:pt x="0" y="514350"/>
                </a:lnTo>
                <a:close/>
              </a:path>
            </a:pathLst>
          </a:custGeom>
          <a:solidFill>
            <a:srgbClr val="660091"/>
          </a:solidFill>
          <a:ln w="9525" cap="flat">
            <a:noFill/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defTabSz="914400"/>
            <a:endParaRPr lang="en-US" dirty="0"/>
          </a:p>
        </p:txBody>
      </p:sp>
      <p:grpSp>
        <p:nvGrpSpPr>
          <p:cNvPr id="74" name="Group 73"/>
          <p:cNvGrpSpPr>
            <a:grpSpLocks/>
          </p:cNvGrpSpPr>
          <p:nvPr/>
        </p:nvGrpSpPr>
        <p:grpSpPr bwMode="white">
          <a:xfrm>
            <a:off x="193494" y="11916169"/>
            <a:ext cx="1031643" cy="826196"/>
            <a:chOff x="117295" y="11916169"/>
            <a:chExt cx="1031643" cy="826196"/>
          </a:xfrm>
          <a:ln>
            <a:headEnd type="none"/>
            <a:tailEnd type="none"/>
          </a:ln>
        </p:grpSpPr>
        <p:sp>
          <p:nvSpPr>
            <p:cNvPr id="75" name="Freeform: Shape 135"/>
            <p:cNvSpPr>
              <a:spLocks/>
            </p:cNvSpPr>
            <p:nvPr/>
          </p:nvSpPr>
          <p:spPr bwMode="white">
            <a:xfrm>
              <a:off x="246747" y="11916169"/>
              <a:ext cx="794569" cy="467340"/>
            </a:xfrm>
            <a:custGeom>
              <a:avLst/>
              <a:gdLst>
                <a:gd name="connsiteX0" fmla="*/ 442627 w 589311"/>
                <a:gd name="connsiteY0" fmla="*/ 338233 h 346614"/>
                <a:gd name="connsiteX1" fmla="*/ 589312 w 589311"/>
                <a:gd name="connsiteY1" fmla="*/ 176974 h 346614"/>
                <a:gd name="connsiteX2" fmla="*/ 420338 w 589311"/>
                <a:gd name="connsiteY2" fmla="*/ 12383 h 346614"/>
                <a:gd name="connsiteX3" fmla="*/ 261747 w 589311"/>
                <a:gd name="connsiteY3" fmla="*/ 128969 h 346614"/>
                <a:gd name="connsiteX4" fmla="*/ 240602 w 589311"/>
                <a:gd name="connsiteY4" fmla="*/ 201168 h 346614"/>
                <a:gd name="connsiteX5" fmla="*/ 168212 w 589311"/>
                <a:gd name="connsiteY5" fmla="*/ 261367 h 346614"/>
                <a:gd name="connsiteX6" fmla="*/ 89535 w 589311"/>
                <a:gd name="connsiteY6" fmla="*/ 171736 h 346614"/>
                <a:gd name="connsiteX7" fmla="*/ 174212 w 589311"/>
                <a:gd name="connsiteY7" fmla="*/ 80201 h 346614"/>
                <a:gd name="connsiteX8" fmla="*/ 157829 w 589311"/>
                <a:gd name="connsiteY8" fmla="*/ 0 h 346614"/>
                <a:gd name="connsiteX9" fmla="*/ 0 w 589311"/>
                <a:gd name="connsiteY9" fmla="*/ 172307 h 346614"/>
                <a:gd name="connsiteX10" fmla="*/ 176403 w 589311"/>
                <a:gd name="connsiteY10" fmla="*/ 346615 h 346614"/>
                <a:gd name="connsiteX11" fmla="*/ 330899 w 589311"/>
                <a:gd name="connsiteY11" fmla="*/ 230029 h 346614"/>
                <a:gd name="connsiteX12" fmla="*/ 351663 w 589311"/>
                <a:gd name="connsiteY12" fmla="*/ 162306 h 346614"/>
                <a:gd name="connsiteX13" fmla="*/ 426339 w 589311"/>
                <a:gd name="connsiteY13" fmla="*/ 95441 h 346614"/>
                <a:gd name="connsiteX14" fmla="*/ 501301 w 589311"/>
                <a:gd name="connsiteY14" fmla="*/ 177832 h 346614"/>
                <a:gd name="connsiteX15" fmla="*/ 424815 w 589311"/>
                <a:gd name="connsiteY15" fmla="*/ 262985 h 346614"/>
                <a:gd name="connsiteX16" fmla="*/ 442627 w 589311"/>
                <a:gd name="connsiteY16" fmla="*/ 338233 h 34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89311" h="346614" fill="norm">
                  <a:moveTo>
                    <a:pt x="442627" y="338233"/>
                  </a:moveTo>
                  <a:cubicBezTo>
                    <a:pt x="531400" y="320993"/>
                    <a:pt x="589312" y="269177"/>
                    <a:pt x="589312" y="176974"/>
                  </a:cubicBezTo>
                  <a:cubicBezTo>
                    <a:pt x="589312" y="80676"/>
                    <a:pt x="521399" y="12383"/>
                    <a:pt x="420338" y="12383"/>
                  </a:cubicBezTo>
                  <a:cubicBezTo>
                    <a:pt x="339376" y="12383"/>
                    <a:pt x="285560" y="49054"/>
                    <a:pt x="261747" y="128969"/>
                  </a:cubicBezTo>
                  <a:lnTo>
                    <a:pt x="240602" y="201168"/>
                  </a:lnTo>
                  <a:cubicBezTo>
                    <a:pt x="228314" y="242221"/>
                    <a:pt x="203835" y="261367"/>
                    <a:pt x="168212" y="261367"/>
                  </a:cubicBezTo>
                  <a:cubicBezTo>
                    <a:pt x="124015" y="261367"/>
                    <a:pt x="89535" y="226123"/>
                    <a:pt x="89535" y="171736"/>
                  </a:cubicBezTo>
                  <a:cubicBezTo>
                    <a:pt x="89535" y="122016"/>
                    <a:pt x="118110" y="90106"/>
                    <a:pt x="174212" y="80201"/>
                  </a:cubicBezTo>
                  <a:lnTo>
                    <a:pt x="157829" y="0"/>
                  </a:lnTo>
                  <a:cubicBezTo>
                    <a:pt x="56864" y="13906"/>
                    <a:pt x="0" y="76581"/>
                    <a:pt x="0" y="172307"/>
                  </a:cubicBezTo>
                  <a:cubicBezTo>
                    <a:pt x="0" y="275273"/>
                    <a:pt x="73152" y="346615"/>
                    <a:pt x="176403" y="346615"/>
                  </a:cubicBezTo>
                  <a:cubicBezTo>
                    <a:pt x="256985" y="346615"/>
                    <a:pt x="306705" y="308324"/>
                    <a:pt x="330899" y="230029"/>
                  </a:cubicBezTo>
                  <a:lnTo>
                    <a:pt x="351663" y="162306"/>
                  </a:lnTo>
                  <a:cubicBezTo>
                    <a:pt x="366522" y="115443"/>
                    <a:pt x="387668" y="95155"/>
                    <a:pt x="426339" y="95441"/>
                  </a:cubicBezTo>
                  <a:cubicBezTo>
                    <a:pt x="470154" y="95155"/>
                    <a:pt x="501301" y="130683"/>
                    <a:pt x="501301" y="177832"/>
                  </a:cubicBezTo>
                  <a:cubicBezTo>
                    <a:pt x="501301" y="229457"/>
                    <a:pt x="463010" y="253269"/>
                    <a:pt x="424815" y="262985"/>
                  </a:cubicBezTo>
                  <a:lnTo>
                    <a:pt x="442627" y="338233"/>
                  </a:lnTo>
                  <a:close/>
                </a:path>
              </a:pathLst>
            </a:custGeom>
            <a:solidFill>
              <a:srgbClr val="660091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6" name="Freeform: Shape 136"/>
            <p:cNvSpPr>
              <a:spLocks/>
            </p:cNvSpPr>
            <p:nvPr/>
          </p:nvSpPr>
          <p:spPr bwMode="white">
            <a:xfrm>
              <a:off x="117295" y="12440915"/>
              <a:ext cx="911307" cy="301450"/>
            </a:xfrm>
            <a:custGeom>
              <a:avLst/>
              <a:gdLst>
                <a:gd name="connsiteX0" fmla="*/ 0 w 675893"/>
                <a:gd name="connsiteY0" fmla="*/ 47625 h 223578"/>
                <a:gd name="connsiteX1" fmla="*/ 322040 w 675893"/>
                <a:gd name="connsiteY1" fmla="*/ 219933 h 223578"/>
                <a:gd name="connsiteX2" fmla="*/ 675894 w 675893"/>
                <a:gd name="connsiteY2" fmla="*/ 129255 h 223578"/>
                <a:gd name="connsiteX3" fmla="*/ 633127 w 675893"/>
                <a:gd name="connsiteY3" fmla="*/ 69628 h 223578"/>
                <a:gd name="connsiteX4" fmla="*/ 330899 w 675893"/>
                <a:gd name="connsiteY4" fmla="*/ 147162 h 223578"/>
                <a:gd name="connsiteX5" fmla="*/ 55721 w 675893"/>
                <a:gd name="connsiteY5" fmla="*/ 0 h 223578"/>
                <a:gd name="connsiteX6" fmla="*/ 0 w 675893"/>
                <a:gd name="connsiteY6" fmla="*/ 47625 h 2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893" h="223578" fill="norm">
                  <a:moveTo>
                    <a:pt x="0" y="47625"/>
                  </a:moveTo>
                  <a:cubicBezTo>
                    <a:pt x="82010" y="143352"/>
                    <a:pt x="196977" y="204788"/>
                    <a:pt x="322040" y="219933"/>
                  </a:cubicBezTo>
                  <a:cubicBezTo>
                    <a:pt x="447199" y="235078"/>
                    <a:pt x="573405" y="202692"/>
                    <a:pt x="675894" y="129255"/>
                  </a:cubicBezTo>
                  <a:lnTo>
                    <a:pt x="633127" y="69628"/>
                  </a:lnTo>
                  <a:cubicBezTo>
                    <a:pt x="545592" y="132398"/>
                    <a:pt x="437769" y="160020"/>
                    <a:pt x="330899" y="147162"/>
                  </a:cubicBezTo>
                  <a:cubicBezTo>
                    <a:pt x="224028" y="134302"/>
                    <a:pt x="125825" y="81725"/>
                    <a:pt x="55721" y="0"/>
                  </a:cubicBezTo>
                  <a:lnTo>
                    <a:pt x="0" y="47625"/>
                  </a:lnTo>
                  <a:close/>
                </a:path>
              </a:pathLst>
            </a:custGeom>
            <a:solidFill>
              <a:srgbClr val="660091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7" name="Freeform: Shape 137"/>
            <p:cNvSpPr>
              <a:spLocks/>
            </p:cNvSpPr>
            <p:nvPr/>
          </p:nvSpPr>
          <p:spPr bwMode="white">
            <a:xfrm>
              <a:off x="998937" y="12440275"/>
              <a:ext cx="150001" cy="149614"/>
            </a:xfrm>
            <a:custGeom>
              <a:avLst/>
              <a:gdLst>
                <a:gd name="connsiteX0" fmla="*/ 46387 w 111252"/>
                <a:gd name="connsiteY0" fmla="*/ 110965 h 110965"/>
                <a:gd name="connsiteX1" fmla="*/ 111252 w 111252"/>
                <a:gd name="connsiteY1" fmla="*/ 47720 h 110965"/>
                <a:gd name="connsiteX2" fmla="*/ 55435 w 111252"/>
                <a:gd name="connsiteY2" fmla="*/ 0 h 110965"/>
                <a:gd name="connsiteX3" fmla="*/ 0 w 111252"/>
                <a:gd name="connsiteY3" fmla="*/ 54006 h 110965"/>
                <a:gd name="connsiteX4" fmla="*/ 46387 w 111252"/>
                <a:gd name="connsiteY4" fmla="*/ 110965 h 11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252" h="110965" fill="norm">
                  <a:moveTo>
                    <a:pt x="46387" y="110965"/>
                  </a:moveTo>
                  <a:cubicBezTo>
                    <a:pt x="69818" y="91915"/>
                    <a:pt x="91535" y="70675"/>
                    <a:pt x="111252" y="47720"/>
                  </a:cubicBezTo>
                  <a:lnTo>
                    <a:pt x="55435" y="0"/>
                  </a:lnTo>
                  <a:cubicBezTo>
                    <a:pt x="38671" y="19621"/>
                    <a:pt x="20098" y="37719"/>
                    <a:pt x="0" y="54006"/>
                  </a:cubicBezTo>
                  <a:lnTo>
                    <a:pt x="46387" y="110965"/>
                  </a:lnTo>
                  <a:close/>
                </a:path>
              </a:pathLst>
            </a:custGeom>
            <a:solidFill>
              <a:srgbClr val="FF8802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</p:grpSp>
      <p:sp>
        <p:nvSpPr>
          <p:cNvPr id="78" name="TextBox 77"/>
          <p:cNvSpPr txBox="1">
            <a:spLocks noChangeArrowheads="1"/>
          </p:cNvSpPr>
          <p:nvPr/>
        </p:nvSpPr>
        <p:spPr bwMode="white">
          <a:xfrm rot="16200000">
            <a:off x="-2227707" y="3176555"/>
            <a:ext cx="6074691" cy="83099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algn="r" defTabSz="914400"/>
            <a:r>
              <a:rPr lang="en-US" sz="4800" b="1" dirty="0">
                <a:solidFill>
                  <a:schemeClr val="bg1"/>
                </a:solidFill>
                <a:latin typeface="Montserrat"/>
                <a:ea typeface="Inter"/>
              </a:rPr>
              <a:t>PRODUCT 360</a:t>
            </a:r>
            <a:endParaRPr lang="en-US" sz="4800" b="1" dirty="0">
              <a:solidFill>
                <a:schemeClr val="bg1"/>
              </a:solidFill>
              <a:latin typeface="Montserrat"/>
              <a:ea typeface="Inter"/>
            </a:endParaRPr>
          </a:p>
        </p:txBody>
      </p:sp>
      <p:graphicFrame>
        <p:nvGraphicFramePr>
          <p:cNvPr id="37" name="product_vs_category_chart"/>
          <p:cNvGraphicFramePr/>
          <p:nvPr/>
        </p:nvGraphicFramePr>
        <p:xfrm>
          <a:off x="4647586" y="4114800"/>
          <a:ext cx="15926414" cy="5442433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3"/>
          </a:graphicData>
        </a:graphic>
      </p:graphicFrame>
      <p:sp>
        <p:nvSpPr>
          <p:cNvPr id="39" name="TextBox 38"/>
          <p:cNvSpPr txBox="1">
            <a:spLocks noChangeArrowheads="1"/>
          </p:cNvSpPr>
          <p:nvPr/>
        </p:nvSpPr>
        <p:spPr bwMode="white">
          <a:xfrm>
            <a:off x="17068800" y="10185420"/>
            <a:ext cx="1447800" cy="43088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2200" dirty="0">
                <a:solidFill>
                  <a:srgbClr val="26252D"/>
                </a:solidFill>
                <a:latin typeface="Inter"/>
                <a:ea typeface="Inter"/>
              </a:rPr>
              <a:t>Product 1</a:t>
            </a:r>
            <a:endParaRPr lang="en-US" sz="2200" b="1" dirty="0">
              <a:solidFill>
                <a:srgbClr val="26252D"/>
              </a:solidFill>
              <a:latin typeface="Inter"/>
              <a:ea typeface="Inter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white">
          <a:xfrm>
            <a:off x="19237346" y="10185420"/>
            <a:ext cx="1579880" cy="43088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2200" dirty="0">
                <a:solidFill>
                  <a:srgbClr val="26252D"/>
                </a:solidFill>
                <a:latin typeface="Inter"/>
                <a:ea typeface="Inter"/>
              </a:rPr>
              <a:t>Category</a:t>
            </a:r>
            <a:endParaRPr lang="en-US" sz="2200" b="1" dirty="0">
              <a:solidFill>
                <a:srgbClr val="26252D"/>
              </a:solidFill>
              <a:latin typeface="Inter"/>
              <a:ea typeface="Inter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white">
          <a:xfrm>
            <a:off x="4647586" y="1745826"/>
            <a:ext cx="13411814" cy="646331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3600" b="1" dirty="0">
                <a:solidFill>
                  <a:srgbClr val="7030A0"/>
                </a:solidFill>
                <a:latin typeface="Montserrat"/>
              </a:rPr>
              <a:t>PRODUCT SENTIMENT VS. CATEGORY SENTIMENT</a:t>
            </a:r>
          </a:p>
        </p:txBody>
      </p:sp>
      <p:sp>
        <p:nvSpPr>
          <p:cNvPr id="45" name="Oval 44"/>
          <p:cNvSpPr>
            <a:spLocks noChangeAspect="1"/>
          </p:cNvSpPr>
          <p:nvPr/>
        </p:nvSpPr>
        <p:spPr bwMode="white">
          <a:xfrm>
            <a:off x="16687800" y="10210800"/>
            <a:ext cx="288000" cy="288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wrap="square"/>
          <a:lstStyle/>
          <a:p>
            <a:pPr algn="ctr" defTabSz="914400"/>
            <a:endParaRPr dirty="0"/>
          </a:p>
        </p:txBody>
      </p:sp>
      <p:sp>
        <p:nvSpPr>
          <p:cNvPr id="46" name="Oval 45"/>
          <p:cNvSpPr>
            <a:spLocks noChangeAspect="1"/>
          </p:cNvSpPr>
          <p:nvPr/>
        </p:nvSpPr>
        <p:spPr bwMode="white">
          <a:xfrm>
            <a:off x="18846186" y="10210800"/>
            <a:ext cx="288000" cy="288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wrap="square"/>
          <a:lstStyle/>
          <a:p>
            <a:pPr algn="ctr" defTabSz="914400"/>
            <a:endParaRPr dirty="0"/>
          </a:p>
        </p:txBody>
      </p:sp>
      <p:cxnSp>
        <p:nvCxnSpPr>
          <p:cNvPr id="47" name="Straight Connector 46"/>
          <p:cNvCxnSpPr/>
          <p:nvPr/>
        </p:nvCxnSpPr>
        <p:spPr bwMode="white">
          <a:xfrm>
            <a:off x="18592800" y="10287768"/>
            <a:ext cx="0" cy="227832"/>
          </a:xfrm>
          <a:prstGeom prst="line">
            <a:avLst/>
          </a:prstGeom>
          <a:ln w="34925">
            <a:solidFill>
              <a:schemeClr val="tx1">
                <a:lumMod val="65000"/>
                <a:lumOff val="3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SyncfusionLicense"/>
          <p:cNvSpPr txBox="1">
            <a:spLocks noChangeArrowheads="1"/>
          </p:cNvSpPr>
          <p:nvPr/>
        </p:nvSpPr>
        <p:spPr bwMode="white">
          <a:xfrm rot="0">
            <a:off x="9461500" y="12954000"/>
            <a:ext cx="5461000" cy="381000"/>
          </a:xfrm>
          <a:prstGeom prst="rect">
            <a:avLst/>
          </a:prstGeom>
          <a:ln>
            <a:headEnd type="none"/>
            <a:tailEnd type="none"/>
          </a:ln>
        </p:spPr>
        <p:txBody>
          <a:bodyPr anchor="ctr" wrap="square">
            <a:spAutoFit/>
          </a:bodyPr>
          <a:lstStyle/>
          <a:p>
            <a:pPr algn="ctr" defTabSz="914400">
              <a:defRPr sz="1400" dirty="0"/>
            </a:pPr>
            <a:r>
              <a:rPr dirty="0">
                <a:solidFill>
                  <a:srgbClr val="000000"/>
                </a:solidFill>
              </a:rPr>
              <a:t>Created with a trial version of Syncfusion Essential Presentation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: Shape 125"/>
          <p:cNvSpPr>
            <a:spLocks/>
          </p:cNvSpPr>
          <p:nvPr/>
        </p:nvSpPr>
        <p:spPr bwMode="white">
          <a:xfrm>
            <a:off x="-8692" y="0"/>
            <a:ext cx="1524970" cy="11492234"/>
          </a:xfrm>
          <a:custGeom>
            <a:avLst/>
            <a:gdLst>
              <a:gd name="connsiteX0" fmla="*/ 0 w 1181100"/>
              <a:gd name="connsiteY0" fmla="*/ 0 h 8582024"/>
              <a:gd name="connsiteX1" fmla="*/ 1181100 w 1181100"/>
              <a:gd name="connsiteY1" fmla="*/ 0 h 8582024"/>
              <a:gd name="connsiteX2" fmla="*/ 1181100 w 1181100"/>
              <a:gd name="connsiteY2" fmla="*/ 8582025 h 8582024"/>
              <a:gd name="connsiteX3" fmla="*/ 0 w 1181100"/>
              <a:gd name="connsiteY3" fmla="*/ 8582025 h 858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100" h="8582024" fill="norm">
                <a:moveTo>
                  <a:pt x="0" y="0"/>
                </a:moveTo>
                <a:lnTo>
                  <a:pt x="1181100" y="0"/>
                </a:lnTo>
                <a:lnTo>
                  <a:pt x="1181100" y="8582025"/>
                </a:lnTo>
                <a:lnTo>
                  <a:pt x="0" y="8582025"/>
                </a:lnTo>
                <a:close/>
              </a:path>
            </a:pathLst>
          </a:custGeom>
          <a:solidFill>
            <a:srgbClr val="660091"/>
          </a:solidFill>
          <a:ln w="9525" cap="flat">
            <a:noFill/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defTabSz="914400"/>
            <a:endParaRPr lang="en-US" dirty="0"/>
          </a:p>
        </p:txBody>
      </p:sp>
      <p:sp>
        <p:nvSpPr>
          <p:cNvPr id="73" name="Freeform: Shape 126"/>
          <p:cNvSpPr>
            <a:spLocks/>
          </p:cNvSpPr>
          <p:nvPr/>
        </p:nvSpPr>
        <p:spPr bwMode="white">
          <a:xfrm>
            <a:off x="-8692" y="13097557"/>
            <a:ext cx="1524970" cy="693499"/>
          </a:xfrm>
          <a:custGeom>
            <a:avLst/>
            <a:gdLst>
              <a:gd name="connsiteX0" fmla="*/ 0 w 1181100"/>
              <a:gd name="connsiteY0" fmla="*/ 0 h 514350"/>
              <a:gd name="connsiteX1" fmla="*/ 1181100 w 1181100"/>
              <a:gd name="connsiteY1" fmla="*/ 0 h 514350"/>
              <a:gd name="connsiteX2" fmla="*/ 1181100 w 1181100"/>
              <a:gd name="connsiteY2" fmla="*/ 514350 h 514350"/>
              <a:gd name="connsiteX3" fmla="*/ 0 w 1181100"/>
              <a:gd name="connsiteY3" fmla="*/ 51435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100" h="514350" fill="norm">
                <a:moveTo>
                  <a:pt x="0" y="0"/>
                </a:moveTo>
                <a:lnTo>
                  <a:pt x="1181100" y="0"/>
                </a:lnTo>
                <a:lnTo>
                  <a:pt x="1181100" y="514350"/>
                </a:lnTo>
                <a:lnTo>
                  <a:pt x="0" y="514350"/>
                </a:lnTo>
                <a:close/>
              </a:path>
            </a:pathLst>
          </a:custGeom>
          <a:solidFill>
            <a:srgbClr val="660091"/>
          </a:solidFill>
          <a:ln w="9525" cap="flat">
            <a:noFill/>
            <a:prstDash val="solid"/>
            <a:miter/>
            <a:headEnd type="none"/>
            <a:tailEnd type="none"/>
          </a:ln>
        </p:spPr>
        <p:txBody>
          <a:bodyPr anchor="ctr" wrap="square"/>
          <a:lstStyle/>
          <a:p>
            <a:pPr defTabSz="914400"/>
            <a:endParaRPr lang="en-US" dirty="0"/>
          </a:p>
        </p:txBody>
      </p:sp>
      <p:grpSp>
        <p:nvGrpSpPr>
          <p:cNvPr id="74" name="Group 73"/>
          <p:cNvGrpSpPr>
            <a:grpSpLocks/>
          </p:cNvGrpSpPr>
          <p:nvPr/>
        </p:nvGrpSpPr>
        <p:grpSpPr bwMode="white">
          <a:xfrm>
            <a:off x="193494" y="11916169"/>
            <a:ext cx="1031643" cy="826196"/>
            <a:chOff x="117295" y="11916169"/>
            <a:chExt cx="1031643" cy="826196"/>
          </a:xfrm>
          <a:ln>
            <a:headEnd type="none"/>
            <a:tailEnd type="none"/>
          </a:ln>
        </p:grpSpPr>
        <p:sp>
          <p:nvSpPr>
            <p:cNvPr id="75" name="Freeform: Shape 135"/>
            <p:cNvSpPr>
              <a:spLocks/>
            </p:cNvSpPr>
            <p:nvPr/>
          </p:nvSpPr>
          <p:spPr bwMode="white">
            <a:xfrm>
              <a:off x="246747" y="11916169"/>
              <a:ext cx="794569" cy="467340"/>
            </a:xfrm>
            <a:custGeom>
              <a:avLst/>
              <a:gdLst>
                <a:gd name="connsiteX0" fmla="*/ 442627 w 589311"/>
                <a:gd name="connsiteY0" fmla="*/ 338233 h 346614"/>
                <a:gd name="connsiteX1" fmla="*/ 589312 w 589311"/>
                <a:gd name="connsiteY1" fmla="*/ 176974 h 346614"/>
                <a:gd name="connsiteX2" fmla="*/ 420338 w 589311"/>
                <a:gd name="connsiteY2" fmla="*/ 12383 h 346614"/>
                <a:gd name="connsiteX3" fmla="*/ 261747 w 589311"/>
                <a:gd name="connsiteY3" fmla="*/ 128969 h 346614"/>
                <a:gd name="connsiteX4" fmla="*/ 240602 w 589311"/>
                <a:gd name="connsiteY4" fmla="*/ 201168 h 346614"/>
                <a:gd name="connsiteX5" fmla="*/ 168212 w 589311"/>
                <a:gd name="connsiteY5" fmla="*/ 261367 h 346614"/>
                <a:gd name="connsiteX6" fmla="*/ 89535 w 589311"/>
                <a:gd name="connsiteY6" fmla="*/ 171736 h 346614"/>
                <a:gd name="connsiteX7" fmla="*/ 174212 w 589311"/>
                <a:gd name="connsiteY7" fmla="*/ 80201 h 346614"/>
                <a:gd name="connsiteX8" fmla="*/ 157829 w 589311"/>
                <a:gd name="connsiteY8" fmla="*/ 0 h 346614"/>
                <a:gd name="connsiteX9" fmla="*/ 0 w 589311"/>
                <a:gd name="connsiteY9" fmla="*/ 172307 h 346614"/>
                <a:gd name="connsiteX10" fmla="*/ 176403 w 589311"/>
                <a:gd name="connsiteY10" fmla="*/ 346615 h 346614"/>
                <a:gd name="connsiteX11" fmla="*/ 330899 w 589311"/>
                <a:gd name="connsiteY11" fmla="*/ 230029 h 346614"/>
                <a:gd name="connsiteX12" fmla="*/ 351663 w 589311"/>
                <a:gd name="connsiteY12" fmla="*/ 162306 h 346614"/>
                <a:gd name="connsiteX13" fmla="*/ 426339 w 589311"/>
                <a:gd name="connsiteY13" fmla="*/ 95441 h 346614"/>
                <a:gd name="connsiteX14" fmla="*/ 501301 w 589311"/>
                <a:gd name="connsiteY14" fmla="*/ 177832 h 346614"/>
                <a:gd name="connsiteX15" fmla="*/ 424815 w 589311"/>
                <a:gd name="connsiteY15" fmla="*/ 262985 h 346614"/>
                <a:gd name="connsiteX16" fmla="*/ 442627 w 589311"/>
                <a:gd name="connsiteY16" fmla="*/ 338233 h 34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89311" h="346614" fill="norm">
                  <a:moveTo>
                    <a:pt x="442627" y="338233"/>
                  </a:moveTo>
                  <a:cubicBezTo>
                    <a:pt x="531400" y="320993"/>
                    <a:pt x="589312" y="269177"/>
                    <a:pt x="589312" y="176974"/>
                  </a:cubicBezTo>
                  <a:cubicBezTo>
                    <a:pt x="589312" y="80676"/>
                    <a:pt x="521399" y="12383"/>
                    <a:pt x="420338" y="12383"/>
                  </a:cubicBezTo>
                  <a:cubicBezTo>
                    <a:pt x="339376" y="12383"/>
                    <a:pt x="285560" y="49054"/>
                    <a:pt x="261747" y="128969"/>
                  </a:cubicBezTo>
                  <a:lnTo>
                    <a:pt x="240602" y="201168"/>
                  </a:lnTo>
                  <a:cubicBezTo>
                    <a:pt x="228314" y="242221"/>
                    <a:pt x="203835" y="261367"/>
                    <a:pt x="168212" y="261367"/>
                  </a:cubicBezTo>
                  <a:cubicBezTo>
                    <a:pt x="124015" y="261367"/>
                    <a:pt x="89535" y="226123"/>
                    <a:pt x="89535" y="171736"/>
                  </a:cubicBezTo>
                  <a:cubicBezTo>
                    <a:pt x="89535" y="122016"/>
                    <a:pt x="118110" y="90106"/>
                    <a:pt x="174212" y="80201"/>
                  </a:cubicBezTo>
                  <a:lnTo>
                    <a:pt x="157829" y="0"/>
                  </a:lnTo>
                  <a:cubicBezTo>
                    <a:pt x="56864" y="13906"/>
                    <a:pt x="0" y="76581"/>
                    <a:pt x="0" y="172307"/>
                  </a:cubicBezTo>
                  <a:cubicBezTo>
                    <a:pt x="0" y="275273"/>
                    <a:pt x="73152" y="346615"/>
                    <a:pt x="176403" y="346615"/>
                  </a:cubicBezTo>
                  <a:cubicBezTo>
                    <a:pt x="256985" y="346615"/>
                    <a:pt x="306705" y="308324"/>
                    <a:pt x="330899" y="230029"/>
                  </a:cubicBezTo>
                  <a:lnTo>
                    <a:pt x="351663" y="162306"/>
                  </a:lnTo>
                  <a:cubicBezTo>
                    <a:pt x="366522" y="115443"/>
                    <a:pt x="387668" y="95155"/>
                    <a:pt x="426339" y="95441"/>
                  </a:cubicBezTo>
                  <a:cubicBezTo>
                    <a:pt x="470154" y="95155"/>
                    <a:pt x="501301" y="130683"/>
                    <a:pt x="501301" y="177832"/>
                  </a:cubicBezTo>
                  <a:cubicBezTo>
                    <a:pt x="501301" y="229457"/>
                    <a:pt x="463010" y="253269"/>
                    <a:pt x="424815" y="262985"/>
                  </a:cubicBezTo>
                  <a:lnTo>
                    <a:pt x="442627" y="338233"/>
                  </a:lnTo>
                  <a:close/>
                </a:path>
              </a:pathLst>
            </a:custGeom>
            <a:solidFill>
              <a:srgbClr val="660091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6" name="Freeform: Shape 136"/>
            <p:cNvSpPr>
              <a:spLocks/>
            </p:cNvSpPr>
            <p:nvPr/>
          </p:nvSpPr>
          <p:spPr bwMode="white">
            <a:xfrm>
              <a:off x="117295" y="12440915"/>
              <a:ext cx="911307" cy="301450"/>
            </a:xfrm>
            <a:custGeom>
              <a:avLst/>
              <a:gdLst>
                <a:gd name="connsiteX0" fmla="*/ 0 w 675893"/>
                <a:gd name="connsiteY0" fmla="*/ 47625 h 223578"/>
                <a:gd name="connsiteX1" fmla="*/ 322040 w 675893"/>
                <a:gd name="connsiteY1" fmla="*/ 219933 h 223578"/>
                <a:gd name="connsiteX2" fmla="*/ 675894 w 675893"/>
                <a:gd name="connsiteY2" fmla="*/ 129255 h 223578"/>
                <a:gd name="connsiteX3" fmla="*/ 633127 w 675893"/>
                <a:gd name="connsiteY3" fmla="*/ 69628 h 223578"/>
                <a:gd name="connsiteX4" fmla="*/ 330899 w 675893"/>
                <a:gd name="connsiteY4" fmla="*/ 147162 h 223578"/>
                <a:gd name="connsiteX5" fmla="*/ 55721 w 675893"/>
                <a:gd name="connsiteY5" fmla="*/ 0 h 223578"/>
                <a:gd name="connsiteX6" fmla="*/ 0 w 675893"/>
                <a:gd name="connsiteY6" fmla="*/ 47625 h 2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893" h="223578" fill="norm">
                  <a:moveTo>
                    <a:pt x="0" y="47625"/>
                  </a:moveTo>
                  <a:cubicBezTo>
                    <a:pt x="82010" y="143352"/>
                    <a:pt x="196977" y="204788"/>
                    <a:pt x="322040" y="219933"/>
                  </a:cubicBezTo>
                  <a:cubicBezTo>
                    <a:pt x="447199" y="235078"/>
                    <a:pt x="573405" y="202692"/>
                    <a:pt x="675894" y="129255"/>
                  </a:cubicBezTo>
                  <a:lnTo>
                    <a:pt x="633127" y="69628"/>
                  </a:lnTo>
                  <a:cubicBezTo>
                    <a:pt x="545592" y="132398"/>
                    <a:pt x="437769" y="160020"/>
                    <a:pt x="330899" y="147162"/>
                  </a:cubicBezTo>
                  <a:cubicBezTo>
                    <a:pt x="224028" y="134302"/>
                    <a:pt x="125825" y="81725"/>
                    <a:pt x="55721" y="0"/>
                  </a:cubicBezTo>
                  <a:lnTo>
                    <a:pt x="0" y="47625"/>
                  </a:lnTo>
                  <a:close/>
                </a:path>
              </a:pathLst>
            </a:custGeom>
            <a:solidFill>
              <a:srgbClr val="660091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77" name="Freeform: Shape 137"/>
            <p:cNvSpPr>
              <a:spLocks/>
            </p:cNvSpPr>
            <p:nvPr/>
          </p:nvSpPr>
          <p:spPr bwMode="white">
            <a:xfrm>
              <a:off x="998937" y="12440275"/>
              <a:ext cx="150001" cy="149614"/>
            </a:xfrm>
            <a:custGeom>
              <a:avLst/>
              <a:gdLst>
                <a:gd name="connsiteX0" fmla="*/ 46387 w 111252"/>
                <a:gd name="connsiteY0" fmla="*/ 110965 h 110965"/>
                <a:gd name="connsiteX1" fmla="*/ 111252 w 111252"/>
                <a:gd name="connsiteY1" fmla="*/ 47720 h 110965"/>
                <a:gd name="connsiteX2" fmla="*/ 55435 w 111252"/>
                <a:gd name="connsiteY2" fmla="*/ 0 h 110965"/>
                <a:gd name="connsiteX3" fmla="*/ 0 w 111252"/>
                <a:gd name="connsiteY3" fmla="*/ 54006 h 110965"/>
                <a:gd name="connsiteX4" fmla="*/ 46387 w 111252"/>
                <a:gd name="connsiteY4" fmla="*/ 110965 h 11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252" h="110965" fill="norm">
                  <a:moveTo>
                    <a:pt x="46387" y="110965"/>
                  </a:moveTo>
                  <a:cubicBezTo>
                    <a:pt x="69818" y="91915"/>
                    <a:pt x="91535" y="70675"/>
                    <a:pt x="111252" y="47720"/>
                  </a:cubicBezTo>
                  <a:lnTo>
                    <a:pt x="55435" y="0"/>
                  </a:lnTo>
                  <a:cubicBezTo>
                    <a:pt x="38671" y="19621"/>
                    <a:pt x="20098" y="37719"/>
                    <a:pt x="0" y="54006"/>
                  </a:cubicBezTo>
                  <a:lnTo>
                    <a:pt x="46387" y="110965"/>
                  </a:lnTo>
                  <a:close/>
                </a:path>
              </a:pathLst>
            </a:custGeom>
            <a:solidFill>
              <a:srgbClr val="FF8802"/>
            </a:solidFill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</p:grpSp>
      <p:sp>
        <p:nvSpPr>
          <p:cNvPr id="57" name="TextBox 56"/>
          <p:cNvSpPr txBox="1">
            <a:spLocks noChangeArrowheads="1"/>
          </p:cNvSpPr>
          <p:nvPr/>
        </p:nvSpPr>
        <p:spPr bwMode="white">
          <a:xfrm>
            <a:off x="4572000" y="1988886"/>
            <a:ext cx="6162731" cy="646331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defTabSz="914400"/>
            <a:r>
              <a:rPr lang="en-US" sz="3600" b="1" dirty="0">
                <a:solidFill>
                  <a:srgbClr val="660091"/>
                </a:solidFill>
                <a:latin typeface="Montserrat"/>
              </a:rPr>
              <a:t>TOPIC LIST</a:t>
            </a:r>
          </a:p>
        </p:txBody>
      </p:sp>
      <p:graphicFrame>
        <p:nvGraphicFramePr>
          <p:cNvPr id="22" name="topic_list_table"/>
          <p:cNvGraphicFramePr/>
          <p:nvPr/>
        </p:nvGraphicFramePr>
        <p:xfrm>
          <a:off x="4572000" y="2937421"/>
          <a:ext cx="15552000" cy="9170693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2895600"/>
                <a:gridCol w="1371600"/>
                <a:gridCol w="990600"/>
                <a:gridCol w="1905000"/>
                <a:gridCol w="685800"/>
                <a:gridCol w="7703400"/>
              </a:tblGrid>
              <a:tr h="717627"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400" spc="50" dirty="0">
                          <a:solidFill>
                            <a:srgbClr val="4C4F57"/>
                          </a:solidFill>
                          <a:latin typeface="Montserrat"/>
                        </a:rPr>
                        <a:t>TOPIC NAME</a:t>
                      </a:r>
                    </a:p>
                  </a:txBody>
                  <a:tcPr marL="180000" marR="0" marT="0" marB="0" anchor="ctr" horzOverflow="overflow"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400" spc="50" dirty="0">
                          <a:solidFill>
                            <a:srgbClr val="4C4F57"/>
                          </a:solidFill>
                          <a:latin typeface="Montserrat"/>
                        </a:rPr>
                        <a:t>SHARE OF DISCUSSIONS</a:t>
                      </a: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endParaRPr lang="en-US" sz="1400" spc="50" dirty="0">
                        <a:solidFill>
                          <a:srgbClr val="4C4F57"/>
                        </a:solidFill>
                        <a:latin typeface="Montserrat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400" spc="50" dirty="0">
                          <a:solidFill>
                            <a:srgbClr val="4C4F57"/>
                          </a:solidFill>
                          <a:latin typeface="Montserrat"/>
                        </a:rPr>
                        <a:t>SATISFACTION</a:t>
                      </a: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endParaRPr lang="en-US" sz="1400" spc="50" dirty="0">
                        <a:solidFill>
                          <a:srgbClr val="4C4F57"/>
                        </a:solidFill>
                        <a:latin typeface="Montserrat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400" spc="50" dirty="0">
                          <a:solidFill>
                            <a:srgbClr val="4C4F57"/>
                          </a:solidFill>
                          <a:latin typeface="Montserrat"/>
                        </a:rPr>
                        <a:t>SENTIMENT DISTRIBUION</a:t>
                      </a:r>
                    </a:p>
                  </a:txBody>
                  <a:tcPr marL="73152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  <a:headEnd type="none"/>
                      <a:tailEnd type="none"/>
                    </a:lnR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38343"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Color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180000" marR="0" marT="0" marB="0" anchor="ctr" horzOverflow="overflow"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800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61</a:t>
                      </a:r>
                      <a:endParaRPr lang="en-US" sz="1800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dirty="0">
                          <a:latin typeface="Inter"/>
                          <a:ea typeface="Inter"/>
                        </a:rPr>
                        <a:t>90</a:t>
                      </a:r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r" defTabSz="1828800"/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73152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  <a:headEnd type="none"/>
                      <a:tailEnd type="none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2747"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Shine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180000" marR="0" marT="0" marB="0" anchor="ctr" horzOverflow="overflow"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800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44</a:t>
                      </a:r>
                      <a:endParaRPr lang="en-US" sz="1800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dirty="0">
                          <a:latin typeface="Inter"/>
                          <a:ea typeface="Inter"/>
                        </a:rPr>
                        <a:t>92</a:t>
                      </a:r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73152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  <a:headEnd type="none"/>
                      <a:tailEnd type="none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2747"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Hydration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180000" marR="0" marT="0" marB="0" anchor="ctr" horzOverflow="overflow"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800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27</a:t>
                      </a:r>
                      <a:endParaRPr lang="en-US" sz="1800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dirty="0">
                          <a:latin typeface="Inter"/>
                          <a:ea typeface="Inter"/>
                        </a:rPr>
                        <a:t>93</a:t>
                      </a:r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73152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  <a:headEnd type="none"/>
                      <a:tailEnd type="none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2747"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Long lasting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180000" marR="0" marT="0" marB="0" anchor="ctr" horzOverflow="overflow"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800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21</a:t>
                      </a:r>
                      <a:endParaRPr lang="en-US" sz="1800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dirty="0">
                          <a:latin typeface="Inter"/>
                          <a:ea typeface="Inter"/>
                        </a:rPr>
                        <a:t>73</a:t>
                      </a:r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r" defTabSz="1828800"/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73152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  <a:headEnd type="none"/>
                      <a:tailEnd type="none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2747"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Soft &amp; smooth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180000" marR="0" marT="0" marB="0" anchor="ctr" horzOverflow="overflow"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800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16</a:t>
                      </a:r>
                      <a:endParaRPr lang="en-US" sz="1800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dirty="0">
                          <a:latin typeface="Inter"/>
                          <a:ea typeface="Inter"/>
                        </a:rPr>
                        <a:t>99</a:t>
                      </a:r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73152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  <a:headEnd type="none"/>
                      <a:tailEnd type="none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2747"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Spreadability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180000" marR="0" marT="0" marB="0" anchor="ctr" horzOverflow="overflow"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800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13</a:t>
                      </a:r>
                      <a:endParaRPr lang="en-US" sz="1800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dirty="0">
                          <a:latin typeface="Inter"/>
                          <a:ea typeface="Inter"/>
                        </a:rPr>
                        <a:t>98</a:t>
                      </a:r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73152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  <a:headEnd type="none"/>
                      <a:tailEnd type="none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2747"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Packaging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180000" marR="0" marT="0" marB="0" anchor="ctr" horzOverflow="overflow"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800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13</a:t>
                      </a:r>
                      <a:endParaRPr lang="en-US" sz="1800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dirty="0">
                          <a:latin typeface="Inter"/>
                          <a:ea typeface="Inter"/>
                        </a:rPr>
                        <a:t>92</a:t>
                      </a:r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73152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  <a:headEnd type="none"/>
                      <a:tailEnd type="none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2747"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Texture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180000" marR="0" marT="0" marB="0" anchor="ctr" horzOverflow="overflow"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800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12</a:t>
                      </a:r>
                      <a:endParaRPr lang="en-US" sz="1800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dirty="0">
                          <a:latin typeface="Inter"/>
                          <a:ea typeface="Inter"/>
                        </a:rPr>
                        <a:t>92</a:t>
                      </a:r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73152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  <a:headEnd type="none"/>
                      <a:tailEnd type="none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2747"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Stickiness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180000" marR="0" marT="0" marB="0" anchor="ctr" horzOverflow="overflow"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800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12</a:t>
                      </a:r>
                      <a:endParaRPr lang="en-US" sz="1800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dirty="0">
                          <a:latin typeface="Inter"/>
                          <a:ea typeface="Inter"/>
                        </a:rPr>
                        <a:t>83</a:t>
                      </a:r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6EC9A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73152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  <a:headEnd type="none"/>
                      <a:tailEnd type="none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2747"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Results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180000" marR="0" marT="0" marB="0" anchor="ctr" horzOverflow="overflow"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800" dirty="0">
                          <a:solidFill>
                            <a:schemeClr val="tx1"/>
                          </a:solidFill>
                          <a:latin typeface="Inter"/>
                          <a:ea typeface="Inter"/>
                        </a:rPr>
                        <a:t>10</a:t>
                      </a:r>
                      <a:endParaRPr lang="en-US" sz="1800" dirty="0">
                        <a:solidFill>
                          <a:schemeClr val="tx1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/>
                      <a:r>
                        <a:rPr lang="en-US" sz="1800" dirty="0">
                          <a:latin typeface="Inter"/>
                          <a:ea typeface="Inter"/>
                        </a:rPr>
                        <a:t>88</a:t>
                      </a:r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l" defTabSz="1828800"/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  <a:endParaRPr lang="en-US" sz="1800" dirty="0">
                        <a:solidFill>
                          <a:srgbClr val="FF7888"/>
                        </a:solidFill>
                        <a:latin typeface="Inter"/>
                        <a:ea typeface="Inter"/>
                      </a:endParaRPr>
                    </a:p>
                  </a:txBody>
                  <a:tcPr marL="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rtl="1" algn="r" defTabSz="1828800"/>
                      <a:endParaRPr lang="en-US" sz="1800" dirty="0">
                        <a:latin typeface="Inter"/>
                        <a:ea typeface="Inter"/>
                      </a:endParaRPr>
                    </a:p>
                  </a:txBody>
                  <a:tcPr marL="731520" marR="0" marT="0" marB="0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  <a:headEnd type="none"/>
                      <a:tailEnd type="none"/>
                    </a:lnR>
                    <a:lnT w="19050" cap="flat">
                      <a:solidFill>
                        <a:srgbClr val="F6F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white">
          <a:xfrm rot="16200000">
            <a:off x="-2227707" y="3176555"/>
            <a:ext cx="6074691" cy="83099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algn="r" defTabSz="914400"/>
            <a:r>
              <a:rPr lang="en-US" sz="4800" b="1" dirty="0">
                <a:solidFill>
                  <a:schemeClr val="bg1"/>
                </a:solidFill>
                <a:latin typeface="Montserrat"/>
                <a:ea typeface="Inter"/>
              </a:rPr>
              <a:t>PRODUCT 360</a:t>
            </a:r>
            <a:endParaRPr lang="en-US" sz="4800" b="1" dirty="0">
              <a:solidFill>
                <a:schemeClr val="bg1"/>
              </a:solidFill>
              <a:latin typeface="Montserrat"/>
              <a:ea typeface="Inter"/>
            </a:endParaRPr>
          </a:p>
        </p:txBody>
      </p:sp>
      <p:sp>
        <p:nvSpPr>
          <p:cNvPr id="78" name="SyncfusionLicense"/>
          <p:cNvSpPr txBox="1">
            <a:spLocks noChangeArrowheads="1"/>
          </p:cNvSpPr>
          <p:nvPr/>
        </p:nvSpPr>
        <p:spPr bwMode="white">
          <a:xfrm rot="0">
            <a:off x="9461500" y="12954000"/>
            <a:ext cx="5461000" cy="381000"/>
          </a:xfrm>
          <a:prstGeom prst="rect">
            <a:avLst/>
          </a:prstGeom>
          <a:ln>
            <a:headEnd type="none"/>
            <a:tailEnd type="none"/>
          </a:ln>
        </p:spPr>
        <p:txBody>
          <a:bodyPr anchor="ctr" wrap="square">
            <a:spAutoFit/>
          </a:bodyPr>
          <a:lstStyle/>
          <a:p>
            <a:pPr algn="ctr" defTabSz="914400">
              <a:defRPr sz="1400" dirty="0"/>
            </a:pPr>
            <a:r>
              <a:rPr dirty="0">
                <a:solidFill>
                  <a:srgbClr val="000000"/>
                </a:solidFill>
              </a:rPr>
              <a:t>Created with a trial version of Syncfusion Essential Presentation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/>
          </p:cNvSpPr>
          <p:nvPr/>
        </p:nvSpPr>
        <p:spPr bwMode="white">
          <a:xfrm>
            <a:off x="0" y="0"/>
            <a:ext cx="24384000" cy="13716000"/>
          </a:xfrm>
          <a:prstGeom prst="rect">
            <a:avLst/>
          </a:prstGeom>
          <a:solidFill>
            <a:srgbClr val="660091"/>
          </a:solidFill>
          <a:ln>
            <a:noFill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wrap="square"/>
          <a:lstStyle/>
          <a:p>
            <a:pPr algn="ctr" defTabSz="914400"/>
            <a:endParaRPr lang="en-US" dirty="0"/>
          </a:p>
        </p:txBody>
      </p:sp>
      <p:pic>
        <p:nvPicPr>
          <p:cNvPr id="9" name="Graphic 8"/>
          <p:cNvPicPr>
            <a:picLocks noChangeAspect="1"/>
          </p:cNvPicPr>
          <p:nvPr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6/SVG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 bwMode="white">
          <a:xfrm>
            <a:off x="10058400" y="2800194"/>
            <a:ext cx="2697874" cy="476095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5" name="Rectangle 14"/>
          <p:cNvSpPr>
            <a:spLocks/>
          </p:cNvSpPr>
          <p:nvPr/>
        </p:nvSpPr>
        <p:spPr bwMode="white">
          <a:xfrm>
            <a:off x="3959687" y="2743200"/>
            <a:ext cx="8140700" cy="161582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3300" dirty="0">
                <a:solidFill>
                  <a:schemeClr val="bg1"/>
                </a:solidFill>
                <a:latin typeface="Inter"/>
                <a:ea typeface="Inter"/>
              </a:rPr>
              <a:t>This report was generated by</a:t>
            </a:r>
            <a:br>
              <a:rPr lang="en-US" sz="3300" dirty="0">
                <a:solidFill>
                  <a:schemeClr val="bg1"/>
                </a:solidFill>
                <a:latin typeface="Inter"/>
                <a:ea typeface="Inter"/>
              </a:rPr>
            </a:br>
            <a:r>
              <a:rPr lang="en-US" sz="3300" dirty="0">
                <a:solidFill>
                  <a:schemeClr val="bg1"/>
                </a:solidFill>
                <a:latin typeface="Inter"/>
                <a:ea typeface="Inter"/>
              </a:rPr>
              <a:t>the first on-demand product insights engine for consumer opinions. </a:t>
            </a:r>
            <a:endParaRPr sz="3300" dirty="0">
              <a:solidFill>
                <a:schemeClr val="bg1"/>
              </a:solidFill>
              <a:latin typeface="Inter"/>
              <a:ea typeface="Inter"/>
            </a:endParaRPr>
          </a:p>
        </p:txBody>
      </p:sp>
      <p:sp>
        <p:nvSpPr>
          <p:cNvPr id="21" name="Rectangle 20"/>
          <p:cNvSpPr>
            <a:spLocks/>
          </p:cNvSpPr>
          <p:nvPr/>
        </p:nvSpPr>
        <p:spPr bwMode="white">
          <a:xfrm>
            <a:off x="3959687" y="5130492"/>
            <a:ext cx="9512300" cy="3170099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4000" b="1" dirty="0">
                <a:solidFill>
                  <a:schemeClr val="bg1"/>
                </a:solidFill>
                <a:latin typeface="Montserrat"/>
                <a:ea typeface="Inter"/>
              </a:rPr>
              <a:t>The data provided in this report is personalized to your insights request – enabling you to know what consumers really think about your products and brand. </a:t>
            </a:r>
            <a:endParaRPr sz="4000" b="1" dirty="0">
              <a:solidFill>
                <a:schemeClr val="bg1"/>
              </a:solidFill>
              <a:latin typeface="Montserrat"/>
              <a:ea typeface="Inter"/>
            </a:endParaRPr>
          </a:p>
        </p:txBody>
      </p:sp>
      <p:sp>
        <p:nvSpPr>
          <p:cNvPr id="22" name="Rectangle 21"/>
          <p:cNvSpPr>
            <a:spLocks/>
          </p:cNvSpPr>
          <p:nvPr/>
        </p:nvSpPr>
        <p:spPr bwMode="white">
          <a:xfrm>
            <a:off x="3959687" y="9153436"/>
            <a:ext cx="8140700" cy="60016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3300" dirty="0">
                <a:solidFill>
                  <a:schemeClr val="accent2"/>
                </a:solidFill>
                <a:latin typeface="Montserrat"/>
                <a:ea typeface="Inter"/>
              </a:rPr>
              <a:t>Need more insights? </a:t>
            </a:r>
            <a:r>
              <a:rPr lang="en-US" sz="3300" b="1" dirty="0">
                <a:solidFill>
                  <a:schemeClr val="accent2"/>
                </a:solidFill>
                <a:latin typeface="Montserrat"/>
                <a:ea typeface="Inter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Talk to us! </a:t>
            </a:r>
            <a:endParaRPr sz="3300" b="1" dirty="0">
              <a:solidFill>
                <a:schemeClr val="accent2"/>
              </a:solidFill>
              <a:latin typeface="Montserrat"/>
              <a:ea typeface="Inter"/>
            </a:endParaRPr>
          </a:p>
        </p:txBody>
      </p:sp>
      <p:pic>
        <p:nvPicPr>
          <p:cNvPr id="20" name="Graphic 19"/>
          <p:cNvPicPr>
            <a:picLocks noChangeAspect="1"/>
          </p:cNvPicPr>
          <p:nvPr/>
        </p:nvPicPr>
        <p:blipFill>
          <a:blip r:embed="rId9">
            <a:lum/>
            <a:alphaModFix amt="84000"/>
            <a:extLst>
              <a:ext uri="{28A0092B-C50C-407E-A947-70E740481C1C}">
                <a14:useLocalDpi xmlns:a14="http://schemas.microsoft.com/office/drawing/2016/SVG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 bwMode="white">
          <a:xfrm>
            <a:off x="15623226" y="-11496"/>
            <a:ext cx="6609535" cy="13727496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3" name="SyncfusionLicense"/>
          <p:cNvSpPr txBox="1">
            <a:spLocks noChangeArrowheads="1"/>
          </p:cNvSpPr>
          <p:nvPr/>
        </p:nvSpPr>
        <p:spPr bwMode="white">
          <a:xfrm rot="0">
            <a:off x="9461500" y="12954000"/>
            <a:ext cx="5461000" cy="381000"/>
          </a:xfrm>
          <a:prstGeom prst="rect">
            <a:avLst/>
          </a:prstGeom>
          <a:ln>
            <a:headEnd type="none"/>
            <a:tailEnd type="none"/>
          </a:ln>
        </p:spPr>
        <p:txBody>
          <a:bodyPr anchor="ctr" wrap="square">
            <a:spAutoFit/>
          </a:bodyPr>
          <a:lstStyle/>
          <a:p>
            <a:pPr algn="ctr" defTabSz="914400">
              <a:defRPr sz="1400" dirty="0"/>
            </a:pPr>
            <a:r>
              <a:rPr dirty="0">
                <a:solidFill>
                  <a:srgbClr val="000000"/>
                </a:solidFill>
              </a:rPr>
              <a:t>Created with a trial version of Syncfusion Essential Presentation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/>
          </p:cNvSpPr>
          <p:nvPr/>
        </p:nvSpPr>
        <p:spPr bwMode="white">
          <a:xfrm>
            <a:off x="0" y="0"/>
            <a:ext cx="24384000" cy="13716000"/>
          </a:xfrm>
          <a:prstGeom prst="rect">
            <a:avLst/>
          </a:prstGeom>
          <a:solidFill>
            <a:srgbClr val="660091"/>
          </a:solidFill>
          <a:ln>
            <a:noFill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wrap="square"/>
          <a:lstStyle/>
          <a:p>
            <a:pPr algn="ctr" defTabSz="914400"/>
            <a:endParaRPr lang="en-US" dirty="0"/>
          </a:p>
        </p:txBody>
      </p:sp>
      <p:grpSp>
        <p:nvGrpSpPr>
          <p:cNvPr id="16" name="Group 15"/>
          <p:cNvGrpSpPr>
            <a:grpSpLocks/>
          </p:cNvGrpSpPr>
          <p:nvPr/>
        </p:nvGrpSpPr>
        <p:grpSpPr bwMode="white">
          <a:xfrm>
            <a:off x="21930704" y="0"/>
            <a:ext cx="2445574" cy="1154321"/>
            <a:chOff x="21930704" y="0"/>
            <a:chExt cx="2445574" cy="1154321"/>
          </a:xfrm>
          <a:solidFill>
            <a:schemeClr val="bg1">
              <a:alpha val="21000"/>
            </a:schemeClr>
          </a:solidFill>
          <a:ln>
            <a:headEnd type="none"/>
            <a:tailEnd type="none"/>
          </a:ln>
        </p:grpSpPr>
        <p:sp>
          <p:nvSpPr>
            <p:cNvPr id="17" name="Freeform: Shape 11"/>
            <p:cNvSpPr>
              <a:spLocks/>
            </p:cNvSpPr>
            <p:nvPr/>
          </p:nvSpPr>
          <p:spPr bwMode="white">
            <a:xfrm>
              <a:off x="21930704" y="0"/>
              <a:ext cx="1948426" cy="1099258"/>
            </a:xfrm>
            <a:custGeom>
              <a:avLst/>
              <a:gdLst>
                <a:gd name="connsiteX0" fmla="*/ 0 w 1948426"/>
                <a:gd name="connsiteY0" fmla="*/ 0 h 1099258"/>
                <a:gd name="connsiteX1" fmla="*/ 650178 w 1948426"/>
                <a:gd name="connsiteY1" fmla="*/ 0 h 1099258"/>
                <a:gd name="connsiteX2" fmla="*/ 797578 w 1948426"/>
                <a:gd name="connsiteY2" fmla="*/ 123865 h 1099258"/>
                <a:gd name="connsiteX3" fmla="*/ 1948426 w 1948426"/>
                <a:gd name="connsiteY3" fmla="*/ 639110 h 1099258"/>
                <a:gd name="connsiteX4" fmla="*/ 1860324 w 1948426"/>
                <a:gd name="connsiteY4" fmla="*/ 1099258 h 1099258"/>
                <a:gd name="connsiteX5" fmla="*/ 75888 w 1948426"/>
                <a:gd name="connsiteY5" fmla="*/ 92686 h 1099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8426" h="1099258" fill="norm">
                  <a:moveTo>
                    <a:pt x="0" y="0"/>
                  </a:moveTo>
                  <a:lnTo>
                    <a:pt x="650178" y="0"/>
                  </a:lnTo>
                  <a:lnTo>
                    <a:pt x="797578" y="123865"/>
                  </a:lnTo>
                  <a:cubicBezTo>
                    <a:pt x="1133322" y="380482"/>
                    <a:pt x="1526626" y="558282"/>
                    <a:pt x="1948426" y="639110"/>
                  </a:cubicBezTo>
                  <a:lnTo>
                    <a:pt x="1860324" y="1099258"/>
                  </a:lnTo>
                  <a:cubicBezTo>
                    <a:pt x="1169010" y="966884"/>
                    <a:pt x="543080" y="611801"/>
                    <a:pt x="75888" y="92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  <a:headEnd type="none"/>
              <a:tailEnd type="none"/>
            </a:ln>
          </p:spPr>
          <p:txBody>
            <a:bodyPr anchor="ctr" wrap="square"/>
            <a:lstStyle/>
            <a:p>
              <a:pPr defTabSz="914400"/>
              <a:endParaRPr lang="en-US" dirty="0"/>
            </a:p>
          </p:txBody>
        </p:sp>
        <p:sp>
          <p:nvSpPr>
            <p:cNvPr id="18" name="Freeform: Shape 13"/>
            <p:cNvSpPr>
              <a:spLocks/>
            </p:cNvSpPr>
            <p:nvPr/>
          </p:nvSpPr>
          <p:spPr bwMode="white">
            <a:xfrm>
              <a:off x="23984052" y="665565"/>
              <a:ext cx="392226" cy="488756"/>
            </a:xfrm>
            <a:custGeom>
              <a:avLst/>
              <a:gdLst>
                <a:gd name="connsiteX0" fmla="*/ 60102 w 392226"/>
                <a:gd name="connsiteY0" fmla="*/ 0 h 488756"/>
                <a:gd name="connsiteX1" fmla="*/ 306438 w 392226"/>
                <a:gd name="connsiteY1" fmla="*/ 20628 h 488756"/>
                <a:gd name="connsiteX2" fmla="*/ 392226 w 392226"/>
                <a:gd name="connsiteY2" fmla="*/ 20066 h 488756"/>
                <a:gd name="connsiteX3" fmla="*/ 392226 w 392226"/>
                <a:gd name="connsiteY3" fmla="*/ 488076 h 488756"/>
                <a:gd name="connsiteX4" fmla="*/ 288364 w 392226"/>
                <a:gd name="connsiteY4" fmla="*/ 488756 h 488756"/>
                <a:gd name="connsiteX5" fmla="*/ 0 w 392226"/>
                <a:gd name="connsiteY5" fmla="*/ 464643 h 48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226" h="488756" fill="norm">
                  <a:moveTo>
                    <a:pt x="60102" y="0"/>
                  </a:moveTo>
                  <a:cubicBezTo>
                    <a:pt x="141908" y="10595"/>
                    <a:pt x="224102" y="17466"/>
                    <a:pt x="306438" y="20628"/>
                  </a:cubicBezTo>
                  <a:lnTo>
                    <a:pt x="392226" y="20066"/>
                  </a:lnTo>
                  <a:lnTo>
                    <a:pt x="392226" y="488076"/>
                  </a:lnTo>
                  <a:lnTo>
                    <a:pt x="288364" y="488756"/>
                  </a:lnTo>
                  <a:cubicBezTo>
                    <a:pt x="191964" y="485064"/>
                    <a:pt x="95740" y="477037"/>
                    <a:pt x="0" y="464643"/>
                  </a:cubicBezTo>
                  <a:close/>
                </a:path>
              </a:pathLst>
            </a:custGeom>
            <a:grpFill/>
            <a:ln>
              <a:noFill/>
              <a:headEnd type="non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wrap="square">
              <a:noAutofit/>
            </a:bodyPr>
            <a:lstStyle/>
            <a:p>
              <a:pPr algn="ctr" defTabSz="914400"/>
              <a:endParaRPr lang="en-US" dirty="0"/>
            </a:p>
          </p:txBody>
        </p:sp>
      </p:grpSp>
      <p:pic>
        <p:nvPicPr>
          <p:cNvPr id="13" name="Graphic 12"/>
          <p:cNvPicPr>
            <a:picLocks noChangeAspect="1"/>
          </p:cNvPicPr>
          <p:nvPr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6/SVG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 bwMode="white">
          <a:xfrm>
            <a:off x="7990479" y="5867400"/>
            <a:ext cx="8403042" cy="1655618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3" name="Rectangle 2"/>
          <p:cNvSpPr>
            <a:spLocks/>
          </p:cNvSpPr>
          <p:nvPr/>
        </p:nvSpPr>
        <p:spPr bwMode="white">
          <a:xfrm>
            <a:off x="7693011" y="7924800"/>
            <a:ext cx="8997977" cy="553998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sz="3000" b="1" dirty="0">
                <a:solidFill>
                  <a:schemeClr val="accent2"/>
                </a:solidFill>
                <a:latin typeface="Montserrat"/>
              </a:rPr>
              <a:t>Data is the key to your growth and success!</a:t>
            </a:r>
            <a:endParaRPr sz="3000" b="1" dirty="0">
              <a:solidFill>
                <a:schemeClr val="accent2"/>
              </a:solidFill>
              <a:latin typeface="Montserrat"/>
            </a:endParaRPr>
          </a:p>
        </p:txBody>
      </p:sp>
      <p:sp>
        <p:nvSpPr>
          <p:cNvPr id="19" name="SyncfusionLicense"/>
          <p:cNvSpPr txBox="1">
            <a:spLocks noChangeArrowheads="1"/>
          </p:cNvSpPr>
          <p:nvPr/>
        </p:nvSpPr>
        <p:spPr bwMode="white">
          <a:xfrm rot="0">
            <a:off x="9461500" y="12954000"/>
            <a:ext cx="5461000" cy="381000"/>
          </a:xfrm>
          <a:prstGeom prst="rect">
            <a:avLst/>
          </a:prstGeom>
          <a:ln>
            <a:headEnd type="none"/>
            <a:tailEnd type="none"/>
          </a:ln>
        </p:spPr>
        <p:txBody>
          <a:bodyPr anchor="ctr" wrap="square">
            <a:spAutoFit/>
          </a:bodyPr>
          <a:lstStyle/>
          <a:p>
            <a:pPr algn="ctr" defTabSz="914400">
              <a:defRPr sz="1400" dirty="0"/>
            </a:pPr>
            <a:r>
              <a:rPr dirty="0">
                <a:solidFill>
                  <a:srgbClr val="000000"/>
                </a:solidFill>
              </a:rPr>
              <a:t>Created with a trial version of Syncfusion Essential Presentation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Characters>0</Characters>
  <Lines>0</Lines>
  <MMClips>0</MMClips>
  <Notes>4</Notes>
  <Pages>0</Pages>
  <Paragraphs>69</Paragraphs>
  <PresentationFormat>Custom</PresentationFormat>
  <HiddenSlides>0</HiddenSlides>
  <LinksUpToDate>false</LinksUpToDate>
  <ScaleCrop>false</ScaleCrop>
  <Slides>7</Slides>
  <TotalTime>9313</TotalTime>
  <Words>232</Words>
  <AppVersion>16.0000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User</dc:creator>
  <cp:lastModifiedBy>Microsoft account</cp:lastModifiedBy>
  <dcterms:created xsi:type="dcterms:W3CDTF">2021-07-04T22:06:43Z</dcterms:created>
  <dcterms:modified xsi:type="dcterms:W3CDTF">2022-01-11T16:24:18Z</dcterms:modified>
  <cp:revision>315</cp:revision>
  <dc:title>PowerPoint Presentation</dc:title>
</cp:coreProperties>
</file>

<file path=docProps/custom.xml><?xml version="1.0" encoding="utf-8"?>
<Properties xmlns:vt="http://schemas.openxmlformats.org/officeDocument/2006/docPropsVTypes" xmlns="http://schemas.openxmlformats.org/officeDocument/2006/custom-properties"/>
</file>